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23" r:id="rId4"/>
    <p:sldId id="324" r:id="rId5"/>
    <p:sldId id="325" r:id="rId6"/>
    <p:sldId id="259" r:id="rId7"/>
    <p:sldId id="274" r:id="rId8"/>
    <p:sldId id="275" r:id="rId9"/>
    <p:sldId id="308" r:id="rId10"/>
    <p:sldId id="276" r:id="rId11"/>
    <p:sldId id="309" r:id="rId12"/>
    <p:sldId id="262" r:id="rId13"/>
    <p:sldId id="311" r:id="rId14"/>
    <p:sldId id="271" r:id="rId15"/>
    <p:sldId id="272" r:id="rId16"/>
    <p:sldId id="263" r:id="rId17"/>
    <p:sldId id="264" r:id="rId18"/>
    <p:sldId id="268" r:id="rId19"/>
    <p:sldId id="266" r:id="rId20"/>
    <p:sldId id="269" r:id="rId21"/>
    <p:sldId id="270" r:id="rId22"/>
    <p:sldId id="277" r:id="rId23"/>
    <p:sldId id="278" r:id="rId24"/>
    <p:sldId id="279" r:id="rId25"/>
    <p:sldId id="280" r:id="rId26"/>
    <p:sldId id="281" r:id="rId27"/>
    <p:sldId id="282" r:id="rId28"/>
    <p:sldId id="288" r:id="rId29"/>
    <p:sldId id="289" r:id="rId30"/>
    <p:sldId id="295" r:id="rId31"/>
    <p:sldId id="297" r:id="rId32"/>
    <p:sldId id="296" r:id="rId33"/>
    <p:sldId id="298" r:id="rId34"/>
    <p:sldId id="299" r:id="rId35"/>
    <p:sldId id="300" r:id="rId36"/>
    <p:sldId id="301" r:id="rId37"/>
    <p:sldId id="302" r:id="rId38"/>
    <p:sldId id="303" r:id="rId39"/>
    <p:sldId id="304" r:id="rId40"/>
    <p:sldId id="305" r:id="rId41"/>
    <p:sldId id="306" r:id="rId42"/>
    <p:sldId id="307" r:id="rId43"/>
    <p:sldId id="312" r:id="rId44"/>
    <p:sldId id="313" r:id="rId45"/>
    <p:sldId id="314" r:id="rId46"/>
    <p:sldId id="315" r:id="rId47"/>
    <p:sldId id="316" r:id="rId48"/>
    <p:sldId id="317" r:id="rId49"/>
    <p:sldId id="318" r:id="rId50"/>
    <p:sldId id="319" r:id="rId51"/>
    <p:sldId id="320" r:id="rId52"/>
    <p:sldId id="321" r:id="rId53"/>
    <p:sldId id="322"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0" d="100"/>
          <a:sy n="70" d="100"/>
        </p:scale>
        <p:origin x="-1374" y="-3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4"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C85A89-87AE-4C66-B6D8-7FD121607A19}" type="datetimeFigureOut">
              <a:rPr lang="en-US" smtClean="0"/>
              <a:t>03-Jul-17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0F810-73A4-4D81-8365-BDE4B70BE2A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kern="1200" dirty="0" smtClean="0">
                <a:solidFill>
                  <a:schemeClr val="tx1"/>
                </a:solidFill>
                <a:latin typeface="Times New Roman" pitchFamily="18" charset="0"/>
                <a:ea typeface="+mn-ea"/>
                <a:cs typeface="Times New Roman" pitchFamily="18" charset="0"/>
              </a:rPr>
              <a:t>The term solution is used in our everyday life and seems it needs no explanation. ‘</a:t>
            </a:r>
            <a:r>
              <a:rPr lang="en-US" sz="900" kern="1200" dirty="0" err="1" smtClean="0">
                <a:solidFill>
                  <a:schemeClr val="tx1"/>
                </a:solidFill>
                <a:latin typeface="Times New Roman" pitchFamily="18" charset="0"/>
                <a:ea typeface="+mn-ea"/>
                <a:cs typeface="Times New Roman" pitchFamily="18" charset="0"/>
              </a:rPr>
              <a:t>Sarabot</a:t>
            </a:r>
            <a:r>
              <a:rPr lang="en-US" sz="900" kern="1200" dirty="0" smtClean="0">
                <a:solidFill>
                  <a:schemeClr val="tx1"/>
                </a:solidFill>
                <a:latin typeface="Times New Roman" pitchFamily="18" charset="0"/>
                <a:ea typeface="+mn-ea"/>
                <a:cs typeface="Times New Roman" pitchFamily="18" charset="0"/>
              </a:rPr>
              <a:t>’ –very popular sweet drinks in summer time- is the mixture of sugar, water and lemon. Thus solution can be defined as the mixture of two or more constituents. Let us find whether this definition is sufficient or not.</a:t>
            </a:r>
          </a:p>
          <a:p>
            <a:r>
              <a:rPr lang="en-US" sz="900" kern="1200" dirty="0" smtClean="0">
                <a:solidFill>
                  <a:schemeClr val="tx1"/>
                </a:solidFill>
                <a:latin typeface="Times New Roman" pitchFamily="18" charset="0"/>
                <a:ea typeface="+mn-ea"/>
                <a:cs typeface="Times New Roman" pitchFamily="18" charset="0"/>
              </a:rPr>
              <a:t> </a:t>
            </a:r>
          </a:p>
          <a:p>
            <a:r>
              <a:rPr lang="en-US" sz="900" kern="1200" dirty="0" smtClean="0">
                <a:solidFill>
                  <a:schemeClr val="tx1"/>
                </a:solidFill>
                <a:latin typeface="Times New Roman" pitchFamily="18" charset="0"/>
                <a:ea typeface="+mn-ea"/>
                <a:cs typeface="Times New Roman" pitchFamily="18" charset="0"/>
              </a:rPr>
              <a:t>Mixture is another daily life word.  A mixture is a material system made up of two or more different substances. For example: mixture of brick, cement and sand in concrete. Then what is the difference between mixture and solution? There are two kind of mixture: Homogeneous and Heterogeneous. In homogenous mixture the composition is same anywhere of the mixture. On the other hand in heterogeneous mixture the composition is not uniform throughout the mixture. Solution is a homogenous mixture by definition. [Sometimes the heterogeneous mixtures are termed as coarse mixture, when the constituents are seen in necked eye.]  </a:t>
            </a:r>
          </a:p>
          <a:p>
            <a:endParaRPr lang="en-US" sz="90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75BFACC1-DA45-452A-A9F2-1BAB2782CA04}"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BFACC1-DA45-452A-A9F2-1BAB2782CA04}" type="slidenum">
              <a:rPr lang="en-US" smtClean="0"/>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DE5D5F0B-B4F0-6142-918A-A04A26FE1229}" type="datetimeFigureOut">
              <a:rPr lang="en-US" smtClean="0"/>
              <a:pPr/>
              <a:t>03-Jul-17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3432840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DE5D5F0B-B4F0-6142-918A-A04A26FE1229}" type="datetimeFigureOut">
              <a:rPr lang="en-US" smtClean="0"/>
              <a:pPr/>
              <a:t>03-Jul-17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4221161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DE5D5F0B-B4F0-6142-918A-A04A26FE1229}" type="datetimeFigureOut">
              <a:rPr lang="en-US" smtClean="0"/>
              <a:pPr/>
              <a:t>03-Jul-17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1176441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DE5D5F0B-B4F0-6142-918A-A04A26FE1229}" type="datetimeFigureOut">
              <a:rPr lang="en-US" smtClean="0"/>
              <a:pPr/>
              <a:t>03-Jul-17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9069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DE5D5F0B-B4F0-6142-918A-A04A26FE1229}" type="datetimeFigureOut">
              <a:rPr lang="en-US" smtClean="0"/>
              <a:pPr/>
              <a:t>03-Jul-17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4102266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DE5D5F0B-B4F0-6142-918A-A04A26FE1229}" type="datetimeFigureOut">
              <a:rPr lang="en-US" smtClean="0"/>
              <a:pPr/>
              <a:t>03-Jul-17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10149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DE5D5F0B-B4F0-6142-918A-A04A26FE1229}" type="datetimeFigureOut">
              <a:rPr lang="en-US" smtClean="0"/>
              <a:pPr/>
              <a:t>03-Jul-17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83685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DE5D5F0B-B4F0-6142-918A-A04A26FE1229}" type="datetimeFigureOut">
              <a:rPr lang="en-US" smtClean="0"/>
              <a:pPr/>
              <a:t>03-Jul-17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36485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D5F0B-B4F0-6142-918A-A04A26FE1229}" type="datetimeFigureOut">
              <a:rPr lang="en-US" smtClean="0"/>
              <a:pPr/>
              <a:t>03-Jul-17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507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DE5D5F0B-B4F0-6142-918A-A04A26FE1229}" type="datetimeFigureOut">
              <a:rPr lang="en-US" smtClean="0"/>
              <a:pPr/>
              <a:t>03-Jul-17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179881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DE5D5F0B-B4F0-6142-918A-A04A26FE1229}" type="datetimeFigureOut">
              <a:rPr lang="en-US" smtClean="0"/>
              <a:pPr/>
              <a:t>03-Jul-17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562897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D5F0B-B4F0-6142-918A-A04A26FE1229}" type="datetimeFigureOut">
              <a:rPr lang="en-US" smtClean="0"/>
              <a:pPr/>
              <a:t>03-Jul-17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727D39-2D81-AE46-8C01-FD5A56CD8243}" type="slidenum">
              <a:rPr lang="en-US" smtClean="0"/>
              <a:pPr/>
              <a:t>‹#›</a:t>
            </a:fld>
            <a:endParaRPr lang="en-US"/>
          </a:p>
        </p:txBody>
      </p:sp>
    </p:spTree>
    <p:extLst>
      <p:ext uri="{BB962C8B-B14F-4D97-AF65-F5344CB8AC3E}">
        <p14:creationId xmlns:p14="http://schemas.microsoft.com/office/powerpoint/2010/main" xmlns="" val="2964830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0175"/>
            <a:ext cx="7772400" cy="1470025"/>
          </a:xfrm>
        </p:spPr>
        <p:txBody>
          <a:bodyPr/>
          <a:lstStyle/>
          <a:p>
            <a:r>
              <a:rPr lang="en-US" dirty="0" smtClean="0">
                <a:solidFill>
                  <a:srgbClr val="008000"/>
                </a:solidFill>
                <a:latin typeface="Arial"/>
                <a:cs typeface="Arial"/>
              </a:rPr>
              <a:t>Solution and Colligative Properties</a:t>
            </a:r>
            <a:endParaRPr lang="en-US" dirty="0">
              <a:solidFill>
                <a:srgbClr val="008000"/>
              </a:solidFill>
              <a:latin typeface="Arial"/>
              <a:cs typeface="Arial"/>
            </a:endParaRPr>
          </a:p>
        </p:txBody>
      </p:sp>
      <p:pic>
        <p:nvPicPr>
          <p:cNvPr id="3" name="Picture 2"/>
          <p:cNvPicPr>
            <a:picLocks noChangeAspect="1" noChangeArrowheads="1"/>
          </p:cNvPicPr>
          <p:nvPr/>
        </p:nvPicPr>
        <p:blipFill>
          <a:blip r:embed="rId2" cstate="email"/>
          <a:srcRect/>
          <a:stretch>
            <a:fillRect/>
          </a:stretch>
        </p:blipFill>
        <p:spPr bwMode="auto">
          <a:xfrm>
            <a:off x="228600" y="2241644"/>
            <a:ext cx="2971800" cy="4048125"/>
          </a:xfrm>
          <a:prstGeom prst="rect">
            <a:avLst/>
          </a:prstGeom>
          <a:noFill/>
          <a:ln w="9525">
            <a:noFill/>
            <a:miter lim="800000"/>
            <a:headEnd/>
            <a:tailEnd/>
          </a:ln>
        </p:spPr>
      </p:pic>
    </p:spTree>
    <p:extLst>
      <p:ext uri="{BB962C8B-B14F-4D97-AF65-F5344CB8AC3E}">
        <p14:creationId xmlns:p14="http://schemas.microsoft.com/office/powerpoint/2010/main" xmlns="" val="3612640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3170" y="398512"/>
            <a:ext cx="8269116" cy="646331"/>
          </a:xfrm>
          <a:prstGeom prst="rect">
            <a:avLst/>
          </a:prstGeom>
        </p:spPr>
        <p:txBody>
          <a:bodyPr wrap="square">
            <a:spAutoFit/>
          </a:bodyPr>
          <a:lstStyle/>
          <a:p>
            <a:pPr algn="ctr"/>
            <a:r>
              <a:rPr lang="en-US" sz="3600" dirty="0" smtClean="0">
                <a:solidFill>
                  <a:srgbClr val="008000"/>
                </a:solidFill>
                <a:latin typeface="Arial"/>
                <a:cs typeface="Arial"/>
              </a:rPr>
              <a:t>Ionic Solutions</a:t>
            </a:r>
            <a:endParaRPr lang="en-US" sz="3600" dirty="0">
              <a:solidFill>
                <a:srgbClr val="008000"/>
              </a:solidFill>
              <a:latin typeface="Arial"/>
              <a:cs typeface="Arial"/>
            </a:endParaRPr>
          </a:p>
        </p:txBody>
      </p:sp>
      <p:sp>
        <p:nvSpPr>
          <p:cNvPr id="4" name="Rectangle 3"/>
          <p:cNvSpPr/>
          <p:nvPr/>
        </p:nvSpPr>
        <p:spPr>
          <a:xfrm>
            <a:off x="296782" y="1201434"/>
            <a:ext cx="8714169" cy="769441"/>
          </a:xfrm>
          <a:prstGeom prst="rect">
            <a:avLst/>
          </a:prstGeom>
        </p:spPr>
        <p:txBody>
          <a:bodyPr wrap="square">
            <a:spAutoFit/>
          </a:bodyPr>
          <a:lstStyle/>
          <a:p>
            <a:r>
              <a:rPr lang="en-US" sz="2200" dirty="0">
                <a:latin typeface="Arial"/>
                <a:cs typeface="Arial"/>
              </a:rPr>
              <a:t>The energy of attraction between an ion and a water molecule is due </a:t>
            </a:r>
            <a:r>
              <a:rPr lang="en-US" sz="2200" dirty="0" smtClean="0">
                <a:latin typeface="Arial"/>
                <a:cs typeface="Arial"/>
              </a:rPr>
              <a:t>to </a:t>
            </a:r>
            <a:r>
              <a:rPr lang="en-US" sz="2200" i="1" dirty="0" smtClean="0">
                <a:latin typeface="Arial"/>
                <a:cs typeface="Arial"/>
              </a:rPr>
              <a:t>ion</a:t>
            </a:r>
            <a:r>
              <a:rPr lang="en-US" sz="2200" dirty="0">
                <a:latin typeface="Arial"/>
                <a:cs typeface="Arial"/>
              </a:rPr>
              <a:t>–</a:t>
            </a:r>
            <a:r>
              <a:rPr lang="en-US" sz="2200" i="1" dirty="0">
                <a:latin typeface="Arial"/>
                <a:cs typeface="Arial"/>
              </a:rPr>
              <a:t>dipole force</a:t>
            </a:r>
            <a:r>
              <a:rPr lang="en-US" sz="2200" i="1" dirty="0" smtClean="0">
                <a:latin typeface="Arial"/>
                <a:cs typeface="Arial"/>
              </a:rPr>
              <a:t>.</a:t>
            </a:r>
          </a:p>
        </p:txBody>
      </p:sp>
      <p:pic>
        <p:nvPicPr>
          <p:cNvPr id="5" name="Picture 4"/>
          <p:cNvPicPr>
            <a:picLocks noChangeAspect="1"/>
          </p:cNvPicPr>
          <p:nvPr/>
        </p:nvPicPr>
        <p:blipFill>
          <a:blip r:embed="rId2"/>
          <a:stretch>
            <a:fillRect/>
          </a:stretch>
        </p:blipFill>
        <p:spPr>
          <a:xfrm>
            <a:off x="440453" y="1923151"/>
            <a:ext cx="4720105" cy="2781897"/>
          </a:xfrm>
          <a:prstGeom prst="rect">
            <a:avLst/>
          </a:prstGeom>
        </p:spPr>
      </p:pic>
      <p:sp>
        <p:nvSpPr>
          <p:cNvPr id="6" name="TextBox 5"/>
          <p:cNvSpPr txBox="1"/>
          <p:nvPr/>
        </p:nvSpPr>
        <p:spPr>
          <a:xfrm>
            <a:off x="5269413" y="2005065"/>
            <a:ext cx="3874587" cy="2462213"/>
          </a:xfrm>
          <a:prstGeom prst="rect">
            <a:avLst/>
          </a:prstGeom>
          <a:noFill/>
        </p:spPr>
        <p:txBody>
          <a:bodyPr wrap="square" rtlCol="0">
            <a:spAutoFit/>
          </a:bodyPr>
          <a:lstStyle/>
          <a:p>
            <a:r>
              <a:rPr lang="en-US" i="1" dirty="0">
                <a:latin typeface="Arial"/>
                <a:cs typeface="Arial"/>
              </a:rPr>
              <a:t>The attraction of ions for water </a:t>
            </a:r>
            <a:r>
              <a:rPr lang="en-US" i="1" dirty="0" smtClean="0">
                <a:latin typeface="Arial"/>
                <a:cs typeface="Arial"/>
              </a:rPr>
              <a:t>molecules </a:t>
            </a:r>
            <a:r>
              <a:rPr lang="en-US" dirty="0" smtClean="0">
                <a:latin typeface="Arial"/>
                <a:cs typeface="Arial"/>
              </a:rPr>
              <a:t>is </a:t>
            </a:r>
            <a:r>
              <a:rPr lang="en-US" dirty="0">
                <a:latin typeface="Arial"/>
                <a:cs typeface="Arial"/>
              </a:rPr>
              <a:t>called hydration. </a:t>
            </a:r>
            <a:r>
              <a:rPr lang="en-US" dirty="0">
                <a:solidFill>
                  <a:schemeClr val="accent5">
                    <a:lumMod val="75000"/>
                  </a:schemeClr>
                </a:solidFill>
                <a:latin typeface="Arial"/>
                <a:cs typeface="Arial"/>
              </a:rPr>
              <a:t>Hydration of ions </a:t>
            </a:r>
            <a:r>
              <a:rPr lang="en-US" dirty="0" smtClean="0">
                <a:solidFill>
                  <a:schemeClr val="accent5">
                    <a:lumMod val="75000"/>
                  </a:schemeClr>
                </a:solidFill>
                <a:latin typeface="Arial"/>
                <a:cs typeface="Arial"/>
              </a:rPr>
              <a:t>favors the </a:t>
            </a:r>
            <a:r>
              <a:rPr lang="en-US" dirty="0">
                <a:solidFill>
                  <a:schemeClr val="accent5">
                    <a:lumMod val="75000"/>
                  </a:schemeClr>
                </a:solidFill>
                <a:latin typeface="Arial"/>
                <a:cs typeface="Arial"/>
              </a:rPr>
              <a:t>dissolving </a:t>
            </a:r>
            <a:r>
              <a:rPr lang="en-US" dirty="0" smtClean="0">
                <a:solidFill>
                  <a:schemeClr val="accent5">
                    <a:lumMod val="75000"/>
                  </a:schemeClr>
                </a:solidFill>
                <a:latin typeface="Arial"/>
                <a:cs typeface="Arial"/>
              </a:rPr>
              <a:t>of </a:t>
            </a:r>
            <a:r>
              <a:rPr lang="en-US" dirty="0">
                <a:solidFill>
                  <a:schemeClr val="accent5">
                    <a:lumMod val="75000"/>
                  </a:schemeClr>
                </a:solidFill>
                <a:latin typeface="Arial"/>
                <a:cs typeface="Arial"/>
              </a:rPr>
              <a:t>ionic solid in water.</a:t>
            </a:r>
          </a:p>
          <a:p>
            <a:endParaRPr lang="en-US" sz="1000" dirty="0">
              <a:latin typeface="Arial"/>
              <a:cs typeface="Arial"/>
            </a:endParaRPr>
          </a:p>
          <a:p>
            <a:r>
              <a:rPr lang="en-US" i="1" dirty="0">
                <a:latin typeface="Arial"/>
                <a:cs typeface="Arial"/>
              </a:rPr>
              <a:t>lattice energy, </a:t>
            </a:r>
            <a:r>
              <a:rPr lang="en-US" dirty="0">
                <a:latin typeface="Arial"/>
                <a:cs typeface="Arial"/>
              </a:rPr>
              <a:t>the energy holding </a:t>
            </a:r>
            <a:r>
              <a:rPr lang="en-US" dirty="0" smtClean="0">
                <a:latin typeface="Arial"/>
                <a:cs typeface="Arial"/>
              </a:rPr>
              <a:t>ions together </a:t>
            </a:r>
            <a:r>
              <a:rPr lang="en-US" dirty="0">
                <a:latin typeface="Arial"/>
                <a:cs typeface="Arial"/>
              </a:rPr>
              <a:t>in the crystal lattice. </a:t>
            </a:r>
            <a:r>
              <a:rPr lang="en-US" dirty="0">
                <a:solidFill>
                  <a:srgbClr val="31859C"/>
                </a:solidFill>
                <a:latin typeface="Arial"/>
                <a:cs typeface="Arial"/>
              </a:rPr>
              <a:t>Lattice </a:t>
            </a:r>
            <a:r>
              <a:rPr lang="en-US" dirty="0" smtClean="0">
                <a:solidFill>
                  <a:srgbClr val="31859C"/>
                </a:solidFill>
                <a:latin typeface="Arial"/>
                <a:cs typeface="Arial"/>
              </a:rPr>
              <a:t>energy works </a:t>
            </a:r>
            <a:r>
              <a:rPr lang="en-US" dirty="0">
                <a:solidFill>
                  <a:srgbClr val="31859C"/>
                </a:solidFill>
                <a:latin typeface="Arial"/>
                <a:cs typeface="Arial"/>
              </a:rPr>
              <a:t>against the solution </a:t>
            </a:r>
            <a:r>
              <a:rPr lang="en-US" dirty="0" smtClean="0">
                <a:solidFill>
                  <a:srgbClr val="31859C"/>
                </a:solidFill>
                <a:latin typeface="Arial"/>
                <a:cs typeface="Arial"/>
              </a:rPr>
              <a:t>process.</a:t>
            </a:r>
            <a:endParaRPr lang="en-US" dirty="0">
              <a:solidFill>
                <a:srgbClr val="31859C"/>
              </a:solidFill>
              <a:latin typeface="Arial"/>
              <a:cs typeface="Arial"/>
            </a:endParaRPr>
          </a:p>
        </p:txBody>
      </p:sp>
      <p:pic>
        <p:nvPicPr>
          <p:cNvPr id="7" name="Picture 6"/>
          <p:cNvPicPr>
            <a:picLocks noChangeAspect="1"/>
          </p:cNvPicPr>
          <p:nvPr/>
        </p:nvPicPr>
        <p:blipFill>
          <a:blip r:embed="rId3"/>
          <a:stretch>
            <a:fillRect/>
          </a:stretch>
        </p:blipFill>
        <p:spPr>
          <a:xfrm>
            <a:off x="5692747" y="4705049"/>
            <a:ext cx="2012944" cy="2006120"/>
          </a:xfrm>
          <a:prstGeom prst="rect">
            <a:avLst/>
          </a:prstGeom>
        </p:spPr>
      </p:pic>
      <p:sp>
        <p:nvSpPr>
          <p:cNvPr id="8" name="Rectangle 7"/>
          <p:cNvSpPr/>
          <p:nvPr/>
        </p:nvSpPr>
        <p:spPr>
          <a:xfrm>
            <a:off x="483170" y="4956841"/>
            <a:ext cx="4786244" cy="1477328"/>
          </a:xfrm>
          <a:prstGeom prst="rect">
            <a:avLst/>
          </a:prstGeom>
        </p:spPr>
        <p:txBody>
          <a:bodyPr wrap="square">
            <a:spAutoFit/>
          </a:bodyPr>
          <a:lstStyle/>
          <a:p>
            <a:r>
              <a:rPr lang="en-US" dirty="0"/>
              <a:t>Hydration energy pulls ions apart, </a:t>
            </a:r>
            <a:r>
              <a:rPr lang="en-US" dirty="0" smtClean="0"/>
              <a:t>whereas the </a:t>
            </a:r>
            <a:r>
              <a:rPr lang="en-US" dirty="0"/>
              <a:t>lattice energy keeps the ions </a:t>
            </a:r>
            <a:r>
              <a:rPr lang="en-US" dirty="0" smtClean="0"/>
              <a:t>together. If </a:t>
            </a:r>
            <a:r>
              <a:rPr lang="en-US" dirty="0"/>
              <a:t>the lattice energy is large relative to </a:t>
            </a:r>
            <a:r>
              <a:rPr lang="en-US" dirty="0" smtClean="0"/>
              <a:t>the hydration </a:t>
            </a:r>
            <a:r>
              <a:rPr lang="en-US" dirty="0"/>
              <a:t>energy, the ions are likely </a:t>
            </a:r>
            <a:r>
              <a:rPr lang="en-US" dirty="0" smtClean="0"/>
              <a:t>to remain </a:t>
            </a:r>
            <a:r>
              <a:rPr lang="en-US" dirty="0"/>
              <a:t>together, resulting in an </a:t>
            </a:r>
            <a:r>
              <a:rPr lang="en-US" dirty="0" smtClean="0"/>
              <a:t>insoluble compound</a:t>
            </a:r>
            <a:r>
              <a:rPr lang="en-US" dirty="0"/>
              <a:t>.</a:t>
            </a:r>
          </a:p>
        </p:txBody>
      </p:sp>
    </p:spTree>
    <p:extLst>
      <p:ext uri="{BB962C8B-B14F-4D97-AF65-F5344CB8AC3E}">
        <p14:creationId xmlns:p14="http://schemas.microsoft.com/office/powerpoint/2010/main" xmlns="" val="382368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60996"/>
            <a:ext cx="9144000" cy="2976664"/>
          </a:xfrm>
          <a:prstGeom prst="rect">
            <a:avLst/>
          </a:prstGeom>
        </p:spPr>
      </p:pic>
      <p:sp>
        <p:nvSpPr>
          <p:cNvPr id="3" name="Rectangle 2"/>
          <p:cNvSpPr/>
          <p:nvPr/>
        </p:nvSpPr>
        <p:spPr>
          <a:xfrm>
            <a:off x="483170" y="374322"/>
            <a:ext cx="8269116" cy="646331"/>
          </a:xfrm>
          <a:prstGeom prst="rect">
            <a:avLst/>
          </a:prstGeom>
        </p:spPr>
        <p:txBody>
          <a:bodyPr wrap="square">
            <a:spAutoFit/>
          </a:bodyPr>
          <a:lstStyle/>
          <a:p>
            <a:pPr algn="ctr"/>
            <a:r>
              <a:rPr lang="en-US" sz="3600" dirty="0" smtClean="0">
                <a:solidFill>
                  <a:srgbClr val="008000"/>
                </a:solidFill>
                <a:latin typeface="Arial"/>
                <a:cs typeface="Arial"/>
              </a:rPr>
              <a:t>Solubility </a:t>
            </a:r>
            <a:r>
              <a:rPr lang="en-US" sz="3600" dirty="0">
                <a:solidFill>
                  <a:srgbClr val="008000"/>
                </a:solidFill>
                <a:latin typeface="Arial"/>
                <a:cs typeface="Arial"/>
              </a:rPr>
              <a:t>of </a:t>
            </a:r>
            <a:r>
              <a:rPr lang="en-US" sz="3600" dirty="0" smtClean="0">
                <a:solidFill>
                  <a:srgbClr val="008000"/>
                </a:solidFill>
                <a:latin typeface="Arial"/>
                <a:cs typeface="Arial"/>
              </a:rPr>
              <a:t>Alcohol </a:t>
            </a:r>
            <a:r>
              <a:rPr lang="en-US" sz="3600" dirty="0">
                <a:solidFill>
                  <a:srgbClr val="008000"/>
                </a:solidFill>
                <a:latin typeface="Arial"/>
                <a:cs typeface="Arial"/>
              </a:rPr>
              <a:t>in Water</a:t>
            </a:r>
          </a:p>
        </p:txBody>
      </p:sp>
      <p:sp>
        <p:nvSpPr>
          <p:cNvPr id="9" name="Rectangle 8"/>
          <p:cNvSpPr/>
          <p:nvPr/>
        </p:nvSpPr>
        <p:spPr>
          <a:xfrm>
            <a:off x="483171" y="5088406"/>
            <a:ext cx="8177020" cy="769441"/>
          </a:xfrm>
          <a:prstGeom prst="rect">
            <a:avLst/>
          </a:prstGeom>
        </p:spPr>
        <p:txBody>
          <a:bodyPr wrap="square">
            <a:spAutoFit/>
          </a:bodyPr>
          <a:lstStyle/>
          <a:p>
            <a:r>
              <a:rPr lang="en-US" sz="2200" dirty="0">
                <a:solidFill>
                  <a:srgbClr val="FF0000"/>
                </a:solidFill>
                <a:latin typeface="Arial"/>
                <a:cs typeface="Arial"/>
              </a:rPr>
              <a:t>Which of the following compounds is likely to be more soluble </a:t>
            </a:r>
            <a:r>
              <a:rPr lang="en-US" sz="2200" dirty="0" smtClean="0">
                <a:solidFill>
                  <a:srgbClr val="FF0000"/>
                </a:solidFill>
                <a:latin typeface="Arial"/>
                <a:cs typeface="Arial"/>
              </a:rPr>
              <a:t>in water</a:t>
            </a:r>
            <a:r>
              <a:rPr lang="en-US" sz="2200" dirty="0">
                <a:solidFill>
                  <a:srgbClr val="FF0000"/>
                </a:solidFill>
                <a:latin typeface="Arial"/>
                <a:cs typeface="Arial"/>
              </a:rPr>
              <a:t>: C</a:t>
            </a:r>
            <a:r>
              <a:rPr lang="en-US" sz="2200" baseline="-25000" dirty="0">
                <a:solidFill>
                  <a:srgbClr val="FF0000"/>
                </a:solidFill>
                <a:latin typeface="Arial"/>
                <a:cs typeface="Arial"/>
              </a:rPr>
              <a:t>4</a:t>
            </a:r>
            <a:r>
              <a:rPr lang="en-US" sz="2200" dirty="0">
                <a:solidFill>
                  <a:srgbClr val="FF0000"/>
                </a:solidFill>
                <a:latin typeface="Arial"/>
                <a:cs typeface="Arial"/>
              </a:rPr>
              <a:t>H</a:t>
            </a:r>
            <a:r>
              <a:rPr lang="en-US" sz="2200" baseline="-25000" dirty="0">
                <a:solidFill>
                  <a:srgbClr val="FF0000"/>
                </a:solidFill>
                <a:latin typeface="Arial"/>
                <a:cs typeface="Arial"/>
              </a:rPr>
              <a:t>9</a:t>
            </a:r>
            <a:r>
              <a:rPr lang="en-US" sz="2200" dirty="0">
                <a:solidFill>
                  <a:srgbClr val="FF0000"/>
                </a:solidFill>
                <a:latin typeface="Arial"/>
                <a:cs typeface="Arial"/>
              </a:rPr>
              <a:t>OH or C</a:t>
            </a:r>
            <a:r>
              <a:rPr lang="en-US" sz="2200" baseline="-25000" dirty="0">
                <a:solidFill>
                  <a:srgbClr val="FF0000"/>
                </a:solidFill>
                <a:latin typeface="Arial"/>
                <a:cs typeface="Arial"/>
              </a:rPr>
              <a:t>4</a:t>
            </a:r>
            <a:r>
              <a:rPr lang="en-US" sz="2200" dirty="0">
                <a:solidFill>
                  <a:srgbClr val="FF0000"/>
                </a:solidFill>
                <a:latin typeface="Arial"/>
                <a:cs typeface="Arial"/>
              </a:rPr>
              <a:t>H</a:t>
            </a:r>
            <a:r>
              <a:rPr lang="en-US" sz="2200" baseline="-25000" dirty="0">
                <a:solidFill>
                  <a:srgbClr val="FF0000"/>
                </a:solidFill>
                <a:latin typeface="Arial"/>
                <a:cs typeface="Arial"/>
              </a:rPr>
              <a:t>9</a:t>
            </a:r>
            <a:r>
              <a:rPr lang="en-US" sz="2200" dirty="0">
                <a:solidFill>
                  <a:srgbClr val="FF0000"/>
                </a:solidFill>
                <a:latin typeface="Arial"/>
                <a:cs typeface="Arial"/>
              </a:rPr>
              <a:t>SH? Explain.</a:t>
            </a:r>
          </a:p>
        </p:txBody>
      </p:sp>
    </p:spTree>
    <p:extLst>
      <p:ext uri="{BB962C8B-B14F-4D97-AF65-F5344CB8AC3E}">
        <p14:creationId xmlns:p14="http://schemas.microsoft.com/office/powerpoint/2010/main" xmlns="" val="185819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48"/>
            <a:ext cx="8229600" cy="1143000"/>
          </a:xfrm>
        </p:spPr>
        <p:txBody>
          <a:bodyPr>
            <a:noAutofit/>
          </a:bodyPr>
          <a:lstStyle/>
          <a:p>
            <a:r>
              <a:rPr lang="en-US" sz="3600" dirty="0">
                <a:solidFill>
                  <a:srgbClr val="008000"/>
                </a:solidFill>
                <a:latin typeface="Arial"/>
                <a:cs typeface="Arial"/>
              </a:rPr>
              <a:t>Effects of </a:t>
            </a:r>
            <a:r>
              <a:rPr lang="en-US" sz="3600" dirty="0" smtClean="0">
                <a:solidFill>
                  <a:srgbClr val="008000"/>
                </a:solidFill>
                <a:latin typeface="Arial"/>
                <a:cs typeface="Arial"/>
              </a:rPr>
              <a:t>Temperature on </a:t>
            </a:r>
            <a:r>
              <a:rPr lang="en-US" sz="3600" dirty="0">
                <a:solidFill>
                  <a:srgbClr val="008000"/>
                </a:solidFill>
                <a:latin typeface="Arial"/>
                <a:cs typeface="Arial"/>
              </a:rPr>
              <a:t>Solubility</a:t>
            </a:r>
          </a:p>
        </p:txBody>
      </p:sp>
      <p:pic>
        <p:nvPicPr>
          <p:cNvPr id="4" name="Picture 3"/>
          <p:cNvPicPr>
            <a:picLocks noChangeAspect="1"/>
          </p:cNvPicPr>
          <p:nvPr/>
        </p:nvPicPr>
        <p:blipFill>
          <a:blip r:embed="rId2"/>
          <a:stretch>
            <a:fillRect/>
          </a:stretch>
        </p:blipFill>
        <p:spPr>
          <a:xfrm>
            <a:off x="1625600" y="1220848"/>
            <a:ext cx="5603919" cy="5586352"/>
          </a:xfrm>
          <a:prstGeom prst="rect">
            <a:avLst/>
          </a:prstGeom>
        </p:spPr>
      </p:pic>
    </p:spTree>
    <p:extLst>
      <p:ext uri="{BB962C8B-B14F-4D97-AF65-F5344CB8AC3E}">
        <p14:creationId xmlns:p14="http://schemas.microsoft.com/office/powerpoint/2010/main" xmlns="" val="3746415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48"/>
            <a:ext cx="8229600" cy="1143000"/>
          </a:xfrm>
        </p:spPr>
        <p:txBody>
          <a:bodyPr>
            <a:noAutofit/>
          </a:bodyPr>
          <a:lstStyle/>
          <a:p>
            <a:r>
              <a:rPr lang="en-US" sz="3300" dirty="0">
                <a:solidFill>
                  <a:srgbClr val="008000"/>
                </a:solidFill>
                <a:latin typeface="Arial"/>
                <a:cs typeface="Arial"/>
              </a:rPr>
              <a:t>Gas Solubility and Temperature</a:t>
            </a:r>
          </a:p>
        </p:txBody>
      </p:sp>
      <p:pic>
        <p:nvPicPr>
          <p:cNvPr id="3" name="Picture 2"/>
          <p:cNvPicPr>
            <a:picLocks noChangeAspect="1"/>
          </p:cNvPicPr>
          <p:nvPr/>
        </p:nvPicPr>
        <p:blipFill>
          <a:blip r:embed="rId2"/>
          <a:stretch>
            <a:fillRect/>
          </a:stretch>
        </p:blipFill>
        <p:spPr>
          <a:xfrm>
            <a:off x="241300" y="1576448"/>
            <a:ext cx="3613364" cy="3300352"/>
          </a:xfrm>
          <a:prstGeom prst="rect">
            <a:avLst/>
          </a:prstGeom>
        </p:spPr>
      </p:pic>
      <p:sp>
        <p:nvSpPr>
          <p:cNvPr id="5" name="Rectangle 4"/>
          <p:cNvSpPr/>
          <p:nvPr/>
        </p:nvSpPr>
        <p:spPr>
          <a:xfrm>
            <a:off x="127000" y="5053737"/>
            <a:ext cx="4216400" cy="1477328"/>
          </a:xfrm>
          <a:prstGeom prst="rect">
            <a:avLst/>
          </a:prstGeom>
        </p:spPr>
        <p:txBody>
          <a:bodyPr wrap="square">
            <a:spAutoFit/>
          </a:bodyPr>
          <a:lstStyle/>
          <a:p>
            <a:r>
              <a:rPr lang="en-US" i="1" dirty="0">
                <a:latin typeface="Arial"/>
                <a:cs typeface="Arial"/>
              </a:rPr>
              <a:t>Dependence on temperature </a:t>
            </a:r>
            <a:r>
              <a:rPr lang="en-US" i="1" dirty="0" smtClean="0">
                <a:latin typeface="Arial"/>
                <a:cs typeface="Arial"/>
              </a:rPr>
              <a:t>of the </a:t>
            </a:r>
            <a:r>
              <a:rPr lang="en-US" i="1" dirty="0">
                <a:latin typeface="Arial"/>
                <a:cs typeface="Arial"/>
              </a:rPr>
              <a:t>solubility of O</a:t>
            </a:r>
            <a:r>
              <a:rPr lang="en-US" i="1" baseline="-25000" dirty="0">
                <a:latin typeface="Arial"/>
                <a:cs typeface="Arial"/>
              </a:rPr>
              <a:t>2</a:t>
            </a:r>
            <a:r>
              <a:rPr lang="en-US" i="1" dirty="0">
                <a:latin typeface="Arial"/>
                <a:cs typeface="Arial"/>
              </a:rPr>
              <a:t> gas in </a:t>
            </a:r>
            <a:r>
              <a:rPr lang="en-US" i="1" dirty="0" smtClean="0">
                <a:latin typeface="Arial"/>
                <a:cs typeface="Arial"/>
              </a:rPr>
              <a:t>water. Note </a:t>
            </a:r>
            <a:r>
              <a:rPr lang="en-US" i="1" dirty="0">
                <a:latin typeface="Arial"/>
                <a:cs typeface="Arial"/>
              </a:rPr>
              <a:t>that the solubility </a:t>
            </a:r>
            <a:r>
              <a:rPr lang="en-US" i="1" dirty="0" smtClean="0">
                <a:latin typeface="Arial"/>
                <a:cs typeface="Arial"/>
              </a:rPr>
              <a:t>decreases as temperature </a:t>
            </a:r>
            <a:r>
              <a:rPr lang="en-US" i="1" dirty="0">
                <a:latin typeface="Arial"/>
                <a:cs typeface="Arial"/>
              </a:rPr>
              <a:t>increases. </a:t>
            </a:r>
            <a:r>
              <a:rPr lang="en-US" i="1" dirty="0" smtClean="0">
                <a:latin typeface="Arial"/>
                <a:cs typeface="Arial"/>
              </a:rPr>
              <a:t>The pressure </a:t>
            </a:r>
            <a:r>
              <a:rPr lang="en-US" i="1" dirty="0">
                <a:latin typeface="Arial"/>
                <a:cs typeface="Arial"/>
              </a:rPr>
              <a:t>of the gas over </a:t>
            </a:r>
            <a:r>
              <a:rPr lang="en-US" i="1" dirty="0" smtClean="0">
                <a:latin typeface="Arial"/>
                <a:cs typeface="Arial"/>
              </a:rPr>
              <a:t>the solution </a:t>
            </a:r>
            <a:r>
              <a:rPr lang="en-US" i="1" dirty="0">
                <a:latin typeface="Arial"/>
                <a:cs typeface="Arial"/>
              </a:rPr>
              <a:t>is 1 atm.</a:t>
            </a:r>
            <a:endParaRPr lang="en-US" dirty="0">
              <a:latin typeface="Arial"/>
              <a:cs typeface="Arial"/>
            </a:endParaRPr>
          </a:p>
        </p:txBody>
      </p:sp>
      <p:sp>
        <p:nvSpPr>
          <p:cNvPr id="6" name="Rectangle 5"/>
          <p:cNvSpPr/>
          <p:nvPr/>
        </p:nvSpPr>
        <p:spPr>
          <a:xfrm>
            <a:off x="4470400" y="1306374"/>
            <a:ext cx="4572000" cy="5647699"/>
          </a:xfrm>
          <a:prstGeom prst="rect">
            <a:avLst/>
          </a:prstGeom>
        </p:spPr>
        <p:txBody>
          <a:bodyPr>
            <a:spAutoFit/>
          </a:bodyPr>
          <a:lstStyle/>
          <a:p>
            <a:r>
              <a:rPr lang="en-US" sz="1900" dirty="0">
                <a:solidFill>
                  <a:srgbClr val="215968"/>
                </a:solidFill>
                <a:latin typeface="Arial"/>
                <a:cs typeface="Arial"/>
              </a:rPr>
              <a:t>The reduced solubility of molecular oxygen in hot water has a direct </a:t>
            </a:r>
            <a:r>
              <a:rPr lang="en-US" sz="1900" dirty="0" smtClean="0">
                <a:solidFill>
                  <a:srgbClr val="215968"/>
                </a:solidFill>
                <a:latin typeface="Arial"/>
                <a:cs typeface="Arial"/>
              </a:rPr>
              <a:t>bearing on </a:t>
            </a:r>
            <a:r>
              <a:rPr lang="en-US" sz="1900" b="1" i="1" dirty="0">
                <a:solidFill>
                  <a:srgbClr val="215968"/>
                </a:solidFill>
                <a:latin typeface="Arial"/>
                <a:cs typeface="Arial"/>
              </a:rPr>
              <a:t>thermal pollution, </a:t>
            </a:r>
            <a:r>
              <a:rPr lang="en-US" sz="1900" dirty="0">
                <a:solidFill>
                  <a:srgbClr val="215968"/>
                </a:solidFill>
                <a:latin typeface="Arial"/>
                <a:cs typeface="Arial"/>
              </a:rPr>
              <a:t>that is, </a:t>
            </a:r>
            <a:r>
              <a:rPr lang="en-US" sz="1900" i="1" dirty="0">
                <a:solidFill>
                  <a:srgbClr val="215968"/>
                </a:solidFill>
                <a:latin typeface="Arial"/>
                <a:cs typeface="Arial"/>
              </a:rPr>
              <a:t>the heating of </a:t>
            </a:r>
            <a:r>
              <a:rPr lang="en-US" sz="1900" i="1" dirty="0" smtClean="0">
                <a:solidFill>
                  <a:srgbClr val="215968"/>
                </a:solidFill>
                <a:latin typeface="Arial"/>
                <a:cs typeface="Arial"/>
              </a:rPr>
              <a:t>the environment</a:t>
            </a:r>
            <a:r>
              <a:rPr lang="en-US" sz="1900" dirty="0">
                <a:solidFill>
                  <a:srgbClr val="215968"/>
                </a:solidFill>
                <a:latin typeface="Arial"/>
                <a:cs typeface="Arial"/>
              </a:rPr>
              <a:t>—usually waterways</a:t>
            </a:r>
            <a:r>
              <a:rPr lang="en-US" sz="1900" dirty="0" smtClean="0">
                <a:solidFill>
                  <a:srgbClr val="215968"/>
                </a:solidFill>
                <a:latin typeface="Arial"/>
                <a:cs typeface="Arial"/>
              </a:rPr>
              <a:t>—</a:t>
            </a:r>
            <a:r>
              <a:rPr lang="en-US" sz="1900" i="1" dirty="0" smtClean="0">
                <a:solidFill>
                  <a:srgbClr val="215968"/>
                </a:solidFill>
                <a:latin typeface="Arial"/>
                <a:cs typeface="Arial"/>
              </a:rPr>
              <a:t>to </a:t>
            </a:r>
            <a:r>
              <a:rPr lang="en-US" sz="1900" i="1" dirty="0">
                <a:solidFill>
                  <a:srgbClr val="215968"/>
                </a:solidFill>
                <a:latin typeface="Arial"/>
                <a:cs typeface="Arial"/>
              </a:rPr>
              <a:t>temperatures that are harmful to its living inhabitants</a:t>
            </a:r>
            <a:r>
              <a:rPr lang="en-US" sz="1900" i="1" dirty="0" smtClean="0">
                <a:solidFill>
                  <a:srgbClr val="215968"/>
                </a:solidFill>
                <a:latin typeface="Arial"/>
                <a:cs typeface="Arial"/>
              </a:rPr>
              <a:t>.</a:t>
            </a:r>
          </a:p>
          <a:p>
            <a:endParaRPr lang="en-US" sz="800" dirty="0" smtClean="0">
              <a:solidFill>
                <a:srgbClr val="215968"/>
              </a:solidFill>
              <a:latin typeface="Arial"/>
              <a:cs typeface="Arial"/>
            </a:endParaRPr>
          </a:p>
          <a:p>
            <a:r>
              <a:rPr lang="en-US" sz="1900" dirty="0" smtClean="0">
                <a:solidFill>
                  <a:srgbClr val="215968"/>
                </a:solidFill>
                <a:latin typeface="Arial"/>
                <a:cs typeface="Arial"/>
              </a:rPr>
              <a:t>Fish</a:t>
            </a:r>
            <a:r>
              <a:rPr lang="en-US" sz="1900" dirty="0">
                <a:solidFill>
                  <a:srgbClr val="215968"/>
                </a:solidFill>
                <a:latin typeface="Arial"/>
                <a:cs typeface="Arial"/>
              </a:rPr>
              <a:t>, like all other cold-blooded animals, have much </a:t>
            </a:r>
            <a:r>
              <a:rPr lang="en-US" sz="1900" dirty="0" smtClean="0">
                <a:solidFill>
                  <a:srgbClr val="215968"/>
                </a:solidFill>
                <a:latin typeface="Arial"/>
                <a:cs typeface="Arial"/>
              </a:rPr>
              <a:t>more difficulty </a:t>
            </a:r>
            <a:r>
              <a:rPr lang="en-US" sz="1900" dirty="0">
                <a:solidFill>
                  <a:srgbClr val="215968"/>
                </a:solidFill>
                <a:latin typeface="Arial"/>
                <a:cs typeface="Arial"/>
              </a:rPr>
              <a:t>coping with rapid temperature </a:t>
            </a:r>
            <a:r>
              <a:rPr lang="en-US" sz="1900" dirty="0" smtClean="0">
                <a:solidFill>
                  <a:srgbClr val="215968"/>
                </a:solidFill>
                <a:latin typeface="Arial"/>
                <a:cs typeface="Arial"/>
              </a:rPr>
              <a:t>fluctuation </a:t>
            </a:r>
            <a:r>
              <a:rPr lang="en-US" sz="1900" dirty="0">
                <a:solidFill>
                  <a:srgbClr val="215968"/>
                </a:solidFill>
                <a:latin typeface="Arial"/>
                <a:cs typeface="Arial"/>
              </a:rPr>
              <a:t>in the environment than </a:t>
            </a:r>
            <a:r>
              <a:rPr lang="en-US" sz="1900" dirty="0" smtClean="0">
                <a:solidFill>
                  <a:srgbClr val="215968"/>
                </a:solidFill>
                <a:latin typeface="Arial"/>
                <a:cs typeface="Arial"/>
              </a:rPr>
              <a:t>humans do</a:t>
            </a:r>
            <a:r>
              <a:rPr lang="en-US" sz="1900" dirty="0">
                <a:solidFill>
                  <a:srgbClr val="215968"/>
                </a:solidFill>
                <a:latin typeface="Arial"/>
                <a:cs typeface="Arial"/>
              </a:rPr>
              <a:t>. An increase in water temperature accelerates their rate of metabolism, </a:t>
            </a:r>
            <a:r>
              <a:rPr lang="en-US" sz="1900" dirty="0" smtClean="0">
                <a:solidFill>
                  <a:srgbClr val="215968"/>
                </a:solidFill>
                <a:latin typeface="Arial"/>
                <a:cs typeface="Arial"/>
              </a:rPr>
              <a:t>which generally </a:t>
            </a:r>
            <a:r>
              <a:rPr lang="en-US" sz="1900" dirty="0">
                <a:solidFill>
                  <a:srgbClr val="215968"/>
                </a:solidFill>
                <a:latin typeface="Arial"/>
                <a:cs typeface="Arial"/>
              </a:rPr>
              <a:t>doubles with each 10°C rise. The speedup of metabolism increases </a:t>
            </a:r>
            <a:r>
              <a:rPr lang="en-US" sz="1900" dirty="0" smtClean="0">
                <a:solidFill>
                  <a:srgbClr val="215968"/>
                </a:solidFill>
                <a:latin typeface="Arial"/>
                <a:cs typeface="Arial"/>
              </a:rPr>
              <a:t>the fish’s </a:t>
            </a:r>
            <a:r>
              <a:rPr lang="en-US" sz="1900" dirty="0">
                <a:solidFill>
                  <a:srgbClr val="215968"/>
                </a:solidFill>
                <a:latin typeface="Arial"/>
                <a:cs typeface="Arial"/>
              </a:rPr>
              <a:t>need for oxygen at the same time that the supply of oxygen decreases </a:t>
            </a:r>
            <a:r>
              <a:rPr lang="en-US" sz="1900" dirty="0" smtClean="0">
                <a:solidFill>
                  <a:srgbClr val="215968"/>
                </a:solidFill>
                <a:latin typeface="Arial"/>
                <a:cs typeface="Arial"/>
              </a:rPr>
              <a:t>because of </a:t>
            </a:r>
            <a:r>
              <a:rPr lang="en-US" sz="1900" dirty="0">
                <a:solidFill>
                  <a:srgbClr val="215968"/>
                </a:solidFill>
                <a:latin typeface="Arial"/>
                <a:cs typeface="Arial"/>
              </a:rPr>
              <a:t>its lower solubility in heated water.</a:t>
            </a:r>
          </a:p>
        </p:txBody>
      </p:sp>
    </p:spTree>
    <p:extLst>
      <p:ext uri="{BB962C8B-B14F-4D97-AF65-F5344CB8AC3E}">
        <p14:creationId xmlns:p14="http://schemas.microsoft.com/office/powerpoint/2010/main" xmlns="" val="150521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47"/>
            <a:ext cx="8229600" cy="1143000"/>
          </a:xfrm>
        </p:spPr>
        <p:txBody>
          <a:bodyPr>
            <a:normAutofit/>
          </a:bodyPr>
          <a:lstStyle/>
          <a:p>
            <a:r>
              <a:rPr lang="en-US" sz="3600" dirty="0">
                <a:solidFill>
                  <a:srgbClr val="008000"/>
                </a:solidFill>
                <a:latin typeface="Arial"/>
                <a:cs typeface="Arial"/>
              </a:rPr>
              <a:t>Effects </a:t>
            </a:r>
            <a:r>
              <a:rPr lang="en-US" sz="3600" dirty="0" smtClean="0">
                <a:solidFill>
                  <a:srgbClr val="008000"/>
                </a:solidFill>
                <a:latin typeface="Arial"/>
                <a:cs typeface="Arial"/>
              </a:rPr>
              <a:t>of Pressure </a:t>
            </a:r>
            <a:r>
              <a:rPr lang="en-US" sz="3600" dirty="0">
                <a:solidFill>
                  <a:srgbClr val="008000"/>
                </a:solidFill>
                <a:latin typeface="Arial"/>
                <a:cs typeface="Arial"/>
              </a:rPr>
              <a:t>on Solubility</a:t>
            </a:r>
          </a:p>
        </p:txBody>
      </p:sp>
      <p:pic>
        <p:nvPicPr>
          <p:cNvPr id="3" name="Picture 2"/>
          <p:cNvPicPr>
            <a:picLocks noChangeAspect="1"/>
          </p:cNvPicPr>
          <p:nvPr/>
        </p:nvPicPr>
        <p:blipFill>
          <a:blip r:embed="rId2"/>
          <a:stretch>
            <a:fillRect/>
          </a:stretch>
        </p:blipFill>
        <p:spPr>
          <a:xfrm>
            <a:off x="629356" y="1286246"/>
            <a:ext cx="3415229" cy="5571753"/>
          </a:xfrm>
          <a:prstGeom prst="rect">
            <a:avLst/>
          </a:prstGeom>
        </p:spPr>
      </p:pic>
      <p:pic>
        <p:nvPicPr>
          <p:cNvPr id="6" name="Picture 5"/>
          <p:cNvPicPr>
            <a:picLocks noChangeAspect="1"/>
          </p:cNvPicPr>
          <p:nvPr/>
        </p:nvPicPr>
        <p:blipFill>
          <a:blip r:embed="rId3"/>
          <a:stretch>
            <a:fillRect/>
          </a:stretch>
        </p:blipFill>
        <p:spPr>
          <a:xfrm>
            <a:off x="4514144" y="1667838"/>
            <a:ext cx="3035300" cy="374039"/>
          </a:xfrm>
          <a:prstGeom prst="rect">
            <a:avLst/>
          </a:prstGeom>
        </p:spPr>
      </p:pic>
      <p:pic>
        <p:nvPicPr>
          <p:cNvPr id="7" name="Picture 6"/>
          <p:cNvPicPr>
            <a:picLocks noChangeAspect="1"/>
          </p:cNvPicPr>
          <p:nvPr/>
        </p:nvPicPr>
        <p:blipFill>
          <a:blip r:embed="rId4"/>
          <a:stretch>
            <a:fillRect/>
          </a:stretch>
        </p:blipFill>
        <p:spPr>
          <a:xfrm>
            <a:off x="4760803" y="2220121"/>
            <a:ext cx="2585725" cy="3770489"/>
          </a:xfrm>
          <a:prstGeom prst="rect">
            <a:avLst/>
          </a:prstGeom>
        </p:spPr>
      </p:pic>
      <p:sp>
        <p:nvSpPr>
          <p:cNvPr id="8" name="Rectangle 7"/>
          <p:cNvSpPr/>
          <p:nvPr/>
        </p:nvSpPr>
        <p:spPr>
          <a:xfrm>
            <a:off x="4514145" y="5995778"/>
            <a:ext cx="3896077" cy="707886"/>
          </a:xfrm>
          <a:prstGeom prst="rect">
            <a:avLst/>
          </a:prstGeom>
        </p:spPr>
        <p:txBody>
          <a:bodyPr wrap="square">
            <a:spAutoFit/>
          </a:bodyPr>
          <a:lstStyle/>
          <a:p>
            <a:r>
              <a:rPr lang="en-US" sz="2000" dirty="0">
                <a:latin typeface="Arial"/>
                <a:cs typeface="Arial"/>
              </a:rPr>
              <a:t>Sudden release of pressure from </a:t>
            </a:r>
            <a:r>
              <a:rPr lang="en-US" sz="2000" dirty="0" smtClean="0">
                <a:latin typeface="Arial"/>
                <a:cs typeface="Arial"/>
              </a:rPr>
              <a:t>a carbonated </a:t>
            </a:r>
            <a:r>
              <a:rPr lang="en-US" sz="2000" dirty="0">
                <a:latin typeface="Arial"/>
                <a:cs typeface="Arial"/>
              </a:rPr>
              <a:t>beverage</a:t>
            </a:r>
          </a:p>
        </p:txBody>
      </p:sp>
    </p:spTree>
    <p:extLst>
      <p:ext uri="{BB962C8B-B14F-4D97-AF65-F5344CB8AC3E}">
        <p14:creationId xmlns:p14="http://schemas.microsoft.com/office/powerpoint/2010/main" xmlns="" val="1271120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247"/>
            <a:ext cx="8229600" cy="1143000"/>
          </a:xfrm>
        </p:spPr>
        <p:txBody>
          <a:bodyPr>
            <a:normAutofit fontScale="90000"/>
          </a:bodyPr>
          <a:lstStyle/>
          <a:p>
            <a:r>
              <a:rPr lang="en-US" sz="3600" dirty="0">
                <a:solidFill>
                  <a:srgbClr val="008000"/>
                </a:solidFill>
                <a:latin typeface="Arial"/>
                <a:cs typeface="Arial"/>
              </a:rPr>
              <a:t>Henry’s Law: Relating Pressure to the </a:t>
            </a:r>
            <a:r>
              <a:rPr lang="en-US" sz="3600" dirty="0" smtClean="0">
                <a:solidFill>
                  <a:srgbClr val="008000"/>
                </a:solidFill>
                <a:latin typeface="Arial"/>
                <a:cs typeface="Arial"/>
              </a:rPr>
              <a:t>Solubility of</a:t>
            </a:r>
            <a:r>
              <a:rPr lang="en-US" sz="3600" dirty="0">
                <a:solidFill>
                  <a:srgbClr val="008000"/>
                </a:solidFill>
                <a:latin typeface="Arial"/>
                <a:cs typeface="Arial"/>
              </a:rPr>
              <a:t> </a:t>
            </a:r>
            <a:r>
              <a:rPr lang="en-US" sz="3600" dirty="0" smtClean="0">
                <a:solidFill>
                  <a:srgbClr val="008000"/>
                </a:solidFill>
                <a:latin typeface="Arial"/>
                <a:cs typeface="Arial"/>
              </a:rPr>
              <a:t>a </a:t>
            </a:r>
            <a:r>
              <a:rPr lang="en-US" sz="3600" dirty="0">
                <a:solidFill>
                  <a:srgbClr val="008000"/>
                </a:solidFill>
                <a:latin typeface="Arial"/>
                <a:cs typeface="Arial"/>
              </a:rPr>
              <a:t>Gas in a Liquid</a:t>
            </a:r>
          </a:p>
        </p:txBody>
      </p:sp>
      <p:sp>
        <p:nvSpPr>
          <p:cNvPr id="3" name="Rectangle 2"/>
          <p:cNvSpPr/>
          <p:nvPr/>
        </p:nvSpPr>
        <p:spPr>
          <a:xfrm>
            <a:off x="457200" y="1620511"/>
            <a:ext cx="8229600" cy="4318105"/>
          </a:xfrm>
          <a:prstGeom prst="rect">
            <a:avLst/>
          </a:prstGeom>
        </p:spPr>
        <p:txBody>
          <a:bodyPr wrap="square">
            <a:spAutoFit/>
          </a:bodyPr>
          <a:lstStyle/>
          <a:p>
            <a:pPr>
              <a:lnSpc>
                <a:spcPct val="110000"/>
              </a:lnSpc>
            </a:pPr>
            <a:r>
              <a:rPr lang="en-US" sz="2200" dirty="0">
                <a:latin typeface="Arial"/>
                <a:cs typeface="Arial"/>
              </a:rPr>
              <a:t>The effect of pressure on the solubility of a gas in a liquid can be </a:t>
            </a:r>
            <a:r>
              <a:rPr lang="en-US" sz="2200" dirty="0" smtClean="0">
                <a:latin typeface="Arial"/>
                <a:cs typeface="Arial"/>
              </a:rPr>
              <a:t>predicted quantitatively. According </a:t>
            </a:r>
            <a:r>
              <a:rPr lang="en-US" sz="2200" dirty="0">
                <a:latin typeface="Arial"/>
                <a:cs typeface="Arial"/>
              </a:rPr>
              <a:t>to Henry’s law, </a:t>
            </a:r>
            <a:r>
              <a:rPr lang="en-US" sz="2200" i="1" dirty="0">
                <a:latin typeface="Arial"/>
                <a:cs typeface="Arial"/>
              </a:rPr>
              <a:t>the solubility of a gas is directly proportional to </a:t>
            </a:r>
            <a:r>
              <a:rPr lang="en-US" sz="2200" i="1" dirty="0" smtClean="0">
                <a:latin typeface="Arial"/>
                <a:cs typeface="Arial"/>
              </a:rPr>
              <a:t>the partial </a:t>
            </a:r>
            <a:r>
              <a:rPr lang="en-US" sz="2200" i="1" dirty="0">
                <a:latin typeface="Arial"/>
                <a:cs typeface="Arial"/>
              </a:rPr>
              <a:t>pressure of the gas above the solution</a:t>
            </a:r>
            <a:r>
              <a:rPr lang="en-US" sz="2200" i="1" dirty="0" smtClean="0">
                <a:latin typeface="Arial"/>
                <a:cs typeface="Arial"/>
              </a:rPr>
              <a:t>.</a:t>
            </a:r>
          </a:p>
          <a:p>
            <a:pPr>
              <a:lnSpc>
                <a:spcPct val="110000"/>
              </a:lnSpc>
            </a:pPr>
            <a:endParaRPr lang="en-US" sz="2200" i="1" dirty="0">
              <a:latin typeface="Arial"/>
              <a:cs typeface="Arial"/>
            </a:endParaRPr>
          </a:p>
          <a:p>
            <a:pPr algn="ctr">
              <a:lnSpc>
                <a:spcPct val="110000"/>
              </a:lnSpc>
            </a:pPr>
            <a:r>
              <a:rPr lang="en-US" sz="2200" i="1" dirty="0" smtClean="0">
                <a:latin typeface="Arial"/>
                <a:cs typeface="Arial"/>
              </a:rPr>
              <a:t>S = </a:t>
            </a:r>
            <a:r>
              <a:rPr lang="en-US" sz="2200" i="1" dirty="0" err="1" smtClean="0">
                <a:latin typeface="Arial"/>
                <a:cs typeface="Arial"/>
              </a:rPr>
              <a:t>k</a:t>
            </a:r>
            <a:r>
              <a:rPr lang="en-US" sz="2200" baseline="-25000" dirty="0" err="1" smtClean="0">
                <a:latin typeface="Arial"/>
                <a:cs typeface="Arial"/>
              </a:rPr>
              <a:t>H</a:t>
            </a:r>
            <a:r>
              <a:rPr lang="en-US" sz="2200" i="1" dirty="0" err="1" smtClean="0">
                <a:latin typeface="Arial"/>
                <a:cs typeface="Arial"/>
              </a:rPr>
              <a:t>P</a:t>
            </a:r>
            <a:endParaRPr lang="en-US" sz="2200" i="1" dirty="0" smtClean="0">
              <a:latin typeface="Arial"/>
              <a:cs typeface="Arial"/>
            </a:endParaRPr>
          </a:p>
          <a:p>
            <a:pPr algn="ctr">
              <a:lnSpc>
                <a:spcPct val="110000"/>
              </a:lnSpc>
            </a:pPr>
            <a:endParaRPr lang="en-US" sz="2200" i="1" dirty="0">
              <a:latin typeface="Arial"/>
              <a:cs typeface="Arial"/>
            </a:endParaRPr>
          </a:p>
          <a:p>
            <a:pPr>
              <a:lnSpc>
                <a:spcPct val="110000"/>
              </a:lnSpc>
            </a:pPr>
            <a:r>
              <a:rPr lang="en-US" sz="2400" dirty="0"/>
              <a:t>where </a:t>
            </a:r>
            <a:r>
              <a:rPr lang="en-US" sz="2400" i="1" dirty="0"/>
              <a:t>S </a:t>
            </a:r>
            <a:r>
              <a:rPr lang="en-US" sz="2400" dirty="0"/>
              <a:t>is the solubility of the gas (expressed as mass of solute per unit volume </a:t>
            </a:r>
            <a:r>
              <a:rPr lang="en-US" sz="2400" dirty="0" smtClean="0"/>
              <a:t>of solvent</a:t>
            </a:r>
            <a:r>
              <a:rPr lang="en-US" sz="2400" dirty="0"/>
              <a:t>), </a:t>
            </a:r>
            <a:r>
              <a:rPr lang="en-US" sz="2400" i="1" dirty="0" err="1"/>
              <a:t>k</a:t>
            </a:r>
            <a:r>
              <a:rPr lang="en-US" sz="2400" baseline="-25000" dirty="0" err="1"/>
              <a:t>H</a:t>
            </a:r>
            <a:r>
              <a:rPr lang="en-US" sz="2400" dirty="0"/>
              <a:t> is Henry’s law constant for the gas for a particular liquid at a given temperature</a:t>
            </a:r>
            <a:r>
              <a:rPr lang="en-US" sz="2400" dirty="0" smtClean="0"/>
              <a:t>, and </a:t>
            </a:r>
            <a:r>
              <a:rPr lang="en-US" sz="2400" i="1" dirty="0"/>
              <a:t>P </a:t>
            </a:r>
            <a:r>
              <a:rPr lang="en-US" sz="2400" dirty="0"/>
              <a:t>is the partial pressure of the gas</a:t>
            </a:r>
            <a:r>
              <a:rPr lang="en-US" sz="2400" dirty="0" smtClean="0"/>
              <a:t>.</a:t>
            </a:r>
            <a:endParaRPr lang="en-US" sz="2200" i="1" dirty="0">
              <a:latin typeface="Arial"/>
              <a:cs typeface="Arial"/>
            </a:endParaRPr>
          </a:p>
        </p:txBody>
      </p:sp>
    </p:spTree>
    <p:extLst>
      <p:ext uri="{BB962C8B-B14F-4D97-AF65-F5344CB8AC3E}">
        <p14:creationId xmlns:p14="http://schemas.microsoft.com/office/powerpoint/2010/main" xmlns="" val="2671544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200" y="26455"/>
            <a:ext cx="8229600" cy="1143000"/>
          </a:xfrm>
        </p:spPr>
        <p:txBody>
          <a:bodyPr>
            <a:normAutofit/>
          </a:bodyPr>
          <a:lstStyle/>
          <a:p>
            <a:r>
              <a:rPr lang="en-US" sz="3600" dirty="0">
                <a:solidFill>
                  <a:srgbClr val="008000"/>
                </a:solidFill>
                <a:latin typeface="Arial"/>
                <a:cs typeface="Arial"/>
              </a:rPr>
              <a:t>Henry’s Law</a:t>
            </a:r>
          </a:p>
        </p:txBody>
      </p:sp>
      <p:sp>
        <p:nvSpPr>
          <p:cNvPr id="2" name="Rectangle 1"/>
          <p:cNvSpPr/>
          <p:nvPr/>
        </p:nvSpPr>
        <p:spPr>
          <a:xfrm>
            <a:off x="117975" y="1100413"/>
            <a:ext cx="8844596" cy="1015663"/>
          </a:xfrm>
          <a:prstGeom prst="rect">
            <a:avLst/>
          </a:prstGeom>
        </p:spPr>
        <p:txBody>
          <a:bodyPr wrap="square">
            <a:spAutoFit/>
          </a:bodyPr>
          <a:lstStyle/>
          <a:p>
            <a:r>
              <a:rPr lang="en-US" sz="2000" dirty="0">
                <a:solidFill>
                  <a:srgbClr val="FF0000"/>
                </a:solidFill>
                <a:latin typeface="Arial"/>
                <a:cs typeface="Arial"/>
              </a:rPr>
              <a:t>27 g of acetylene</a:t>
            </a:r>
            <a:r>
              <a:rPr lang="en-US" sz="2000" dirty="0" smtClean="0">
                <a:solidFill>
                  <a:srgbClr val="FF0000"/>
                </a:solidFill>
                <a:latin typeface="Arial"/>
                <a:cs typeface="Arial"/>
              </a:rPr>
              <a:t>, C</a:t>
            </a:r>
            <a:r>
              <a:rPr lang="en-US" sz="2000" baseline="-25000" dirty="0" smtClean="0">
                <a:solidFill>
                  <a:srgbClr val="FF0000"/>
                </a:solidFill>
                <a:latin typeface="Arial"/>
                <a:cs typeface="Arial"/>
              </a:rPr>
              <a:t>2</a:t>
            </a:r>
            <a:r>
              <a:rPr lang="en-US" sz="2000" dirty="0" smtClean="0">
                <a:solidFill>
                  <a:srgbClr val="FF0000"/>
                </a:solidFill>
                <a:latin typeface="Arial"/>
                <a:cs typeface="Arial"/>
              </a:rPr>
              <a:t>H</a:t>
            </a:r>
            <a:r>
              <a:rPr lang="en-US" sz="2000" baseline="-25000" dirty="0" smtClean="0">
                <a:solidFill>
                  <a:srgbClr val="FF0000"/>
                </a:solidFill>
                <a:latin typeface="Arial"/>
                <a:cs typeface="Arial"/>
              </a:rPr>
              <a:t>2</a:t>
            </a:r>
            <a:r>
              <a:rPr lang="en-US" sz="2000" dirty="0">
                <a:solidFill>
                  <a:srgbClr val="FF0000"/>
                </a:solidFill>
                <a:latin typeface="Arial"/>
                <a:cs typeface="Arial"/>
              </a:rPr>
              <a:t>, dissolves in 1 L of acetone at 1.0 </a:t>
            </a:r>
            <a:r>
              <a:rPr lang="en-US" sz="2000" dirty="0" err="1" smtClean="0">
                <a:solidFill>
                  <a:srgbClr val="FF0000"/>
                </a:solidFill>
                <a:latin typeface="Arial"/>
                <a:cs typeface="Arial"/>
              </a:rPr>
              <a:t>atm</a:t>
            </a:r>
            <a:r>
              <a:rPr lang="en-US" sz="2000" dirty="0">
                <a:solidFill>
                  <a:srgbClr val="FF0000"/>
                </a:solidFill>
                <a:latin typeface="Arial"/>
                <a:cs typeface="Arial"/>
              </a:rPr>
              <a:t> </a:t>
            </a:r>
            <a:r>
              <a:rPr lang="en-US" sz="2000" dirty="0" smtClean="0">
                <a:solidFill>
                  <a:srgbClr val="FF0000"/>
                </a:solidFill>
                <a:latin typeface="Arial"/>
                <a:cs typeface="Arial"/>
              </a:rPr>
              <a:t>pressure</a:t>
            </a:r>
            <a:r>
              <a:rPr lang="en-US" sz="2000" dirty="0">
                <a:solidFill>
                  <a:srgbClr val="FF0000"/>
                </a:solidFill>
                <a:latin typeface="Arial"/>
                <a:cs typeface="Arial"/>
              </a:rPr>
              <a:t>. </a:t>
            </a:r>
            <a:r>
              <a:rPr lang="en-US" sz="2000" dirty="0" smtClean="0">
                <a:solidFill>
                  <a:srgbClr val="FF0000"/>
                </a:solidFill>
                <a:latin typeface="Arial"/>
                <a:cs typeface="Arial"/>
              </a:rPr>
              <a:t>If the </a:t>
            </a:r>
            <a:r>
              <a:rPr lang="en-US" sz="2000" dirty="0">
                <a:solidFill>
                  <a:srgbClr val="FF0000"/>
                </a:solidFill>
                <a:latin typeface="Arial"/>
                <a:cs typeface="Arial"/>
              </a:rPr>
              <a:t>partial pressure of acetylene is increased to 12 </a:t>
            </a:r>
            <a:r>
              <a:rPr lang="en-US" sz="2000" dirty="0" err="1">
                <a:solidFill>
                  <a:srgbClr val="FF0000"/>
                </a:solidFill>
                <a:latin typeface="Arial"/>
                <a:cs typeface="Arial"/>
              </a:rPr>
              <a:t>atm</a:t>
            </a:r>
            <a:r>
              <a:rPr lang="en-US" sz="2000" dirty="0" smtClean="0">
                <a:solidFill>
                  <a:srgbClr val="FF0000"/>
                </a:solidFill>
                <a:latin typeface="Arial"/>
                <a:cs typeface="Arial"/>
              </a:rPr>
              <a:t>, what </a:t>
            </a:r>
            <a:r>
              <a:rPr lang="en-US" sz="2000" dirty="0">
                <a:solidFill>
                  <a:srgbClr val="FF0000"/>
                </a:solidFill>
                <a:latin typeface="Arial"/>
                <a:cs typeface="Arial"/>
              </a:rPr>
              <a:t>is its solubility in acetone?</a:t>
            </a:r>
          </a:p>
        </p:txBody>
      </p:sp>
      <p:pic>
        <p:nvPicPr>
          <p:cNvPr id="3" name="Picture 2"/>
          <p:cNvPicPr>
            <a:picLocks noChangeAspect="1"/>
          </p:cNvPicPr>
          <p:nvPr/>
        </p:nvPicPr>
        <p:blipFill>
          <a:blip r:embed="rId2"/>
          <a:stretch>
            <a:fillRect/>
          </a:stretch>
        </p:blipFill>
        <p:spPr>
          <a:xfrm>
            <a:off x="-2976" y="2358582"/>
            <a:ext cx="4748183" cy="3666817"/>
          </a:xfrm>
          <a:prstGeom prst="rect">
            <a:avLst/>
          </a:prstGeom>
        </p:spPr>
      </p:pic>
      <p:pic>
        <p:nvPicPr>
          <p:cNvPr id="6" name="Picture 5"/>
          <p:cNvPicPr>
            <a:picLocks noChangeAspect="1"/>
          </p:cNvPicPr>
          <p:nvPr/>
        </p:nvPicPr>
        <p:blipFill>
          <a:blip r:embed="rId3"/>
          <a:stretch>
            <a:fillRect/>
          </a:stretch>
        </p:blipFill>
        <p:spPr>
          <a:xfrm>
            <a:off x="4764162" y="3248552"/>
            <a:ext cx="4366176" cy="2771018"/>
          </a:xfrm>
          <a:prstGeom prst="rect">
            <a:avLst/>
          </a:prstGeom>
        </p:spPr>
      </p:pic>
    </p:spTree>
    <p:extLst>
      <p:ext uri="{BB962C8B-B14F-4D97-AF65-F5344CB8AC3E}">
        <p14:creationId xmlns:p14="http://schemas.microsoft.com/office/powerpoint/2010/main" xmlns="" val="221933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645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8000"/>
                </a:solidFill>
                <a:latin typeface="Arial"/>
                <a:cs typeface="Arial"/>
              </a:rPr>
              <a:t>Colligative Properties</a:t>
            </a:r>
          </a:p>
        </p:txBody>
      </p:sp>
      <p:sp>
        <p:nvSpPr>
          <p:cNvPr id="2" name="Rectangle 1"/>
          <p:cNvSpPr/>
          <p:nvPr/>
        </p:nvSpPr>
        <p:spPr>
          <a:xfrm>
            <a:off x="870858" y="1435196"/>
            <a:ext cx="7680476" cy="3515834"/>
          </a:xfrm>
          <a:prstGeom prst="rect">
            <a:avLst/>
          </a:prstGeom>
        </p:spPr>
        <p:txBody>
          <a:bodyPr wrap="square">
            <a:spAutoFit/>
          </a:bodyPr>
          <a:lstStyle/>
          <a:p>
            <a:pPr>
              <a:lnSpc>
                <a:spcPct val="120000"/>
              </a:lnSpc>
            </a:pPr>
            <a:r>
              <a:rPr lang="en-US" sz="2200" dirty="0">
                <a:latin typeface="Arial"/>
                <a:cs typeface="Arial"/>
              </a:rPr>
              <a:t>Colligative properties of </a:t>
            </a:r>
            <a:r>
              <a:rPr lang="en-US" sz="2200" dirty="0" smtClean="0">
                <a:latin typeface="Arial"/>
                <a:cs typeface="Arial"/>
              </a:rPr>
              <a:t>solutions are </a:t>
            </a:r>
            <a:r>
              <a:rPr lang="en-US" sz="2200" dirty="0">
                <a:latin typeface="Arial"/>
                <a:cs typeface="Arial"/>
              </a:rPr>
              <a:t>properties that depend on the </a:t>
            </a:r>
            <a:r>
              <a:rPr lang="en-US" sz="2200" b="1" dirty="0">
                <a:solidFill>
                  <a:schemeClr val="accent5">
                    <a:lumMod val="75000"/>
                  </a:schemeClr>
                </a:solidFill>
                <a:latin typeface="Arial"/>
                <a:cs typeface="Arial"/>
              </a:rPr>
              <a:t>concentration of solute molecules or ions </a:t>
            </a:r>
            <a:r>
              <a:rPr lang="en-US" sz="2200" b="1" dirty="0" smtClean="0">
                <a:solidFill>
                  <a:schemeClr val="accent5">
                    <a:lumMod val="75000"/>
                  </a:schemeClr>
                </a:solidFill>
                <a:latin typeface="Arial"/>
                <a:cs typeface="Arial"/>
              </a:rPr>
              <a:t>in solution </a:t>
            </a:r>
            <a:r>
              <a:rPr lang="en-US" sz="2200" dirty="0">
                <a:latin typeface="Arial"/>
                <a:cs typeface="Arial"/>
              </a:rPr>
              <a:t>but not on the chemical identity of the </a:t>
            </a:r>
            <a:r>
              <a:rPr lang="en-US" sz="2200" dirty="0" smtClean="0">
                <a:latin typeface="Arial"/>
                <a:cs typeface="Arial"/>
              </a:rPr>
              <a:t>solute.</a:t>
            </a:r>
          </a:p>
          <a:p>
            <a:pPr>
              <a:lnSpc>
                <a:spcPct val="120000"/>
              </a:lnSpc>
            </a:pPr>
            <a:endParaRPr lang="en-US" sz="2200" dirty="0" smtClean="0">
              <a:latin typeface="Arial"/>
              <a:cs typeface="Arial"/>
            </a:endParaRPr>
          </a:p>
          <a:p>
            <a:pPr>
              <a:lnSpc>
                <a:spcPct val="120000"/>
              </a:lnSpc>
            </a:pPr>
            <a:r>
              <a:rPr lang="en-US" sz="2200" dirty="0" smtClean="0">
                <a:latin typeface="Arial"/>
                <a:cs typeface="Arial"/>
              </a:rPr>
              <a:t>Colligative properties are:</a:t>
            </a:r>
          </a:p>
          <a:p>
            <a:pPr>
              <a:lnSpc>
                <a:spcPct val="120000"/>
              </a:lnSpc>
            </a:pPr>
            <a:endParaRPr lang="en-US" sz="1000" dirty="0">
              <a:latin typeface="Arial"/>
              <a:cs typeface="Arial"/>
            </a:endParaRPr>
          </a:p>
          <a:p>
            <a:pPr marL="342900" indent="-342900">
              <a:lnSpc>
                <a:spcPct val="120000"/>
              </a:lnSpc>
              <a:buFontTx/>
              <a:buChar char="-"/>
            </a:pPr>
            <a:r>
              <a:rPr lang="en-US" sz="2200" dirty="0" smtClean="0">
                <a:latin typeface="Arial"/>
                <a:cs typeface="Arial"/>
              </a:rPr>
              <a:t>Vapor pressure lowering</a:t>
            </a:r>
          </a:p>
          <a:p>
            <a:pPr marL="342900" indent="-342900">
              <a:lnSpc>
                <a:spcPct val="120000"/>
              </a:lnSpc>
              <a:buFontTx/>
              <a:buChar char="-"/>
            </a:pPr>
            <a:r>
              <a:rPr lang="en-US" sz="2200" dirty="0" smtClean="0">
                <a:latin typeface="Arial"/>
                <a:cs typeface="Arial"/>
              </a:rPr>
              <a:t>Boiling</a:t>
            </a:r>
            <a:r>
              <a:rPr lang="en-US" sz="2200" dirty="0">
                <a:latin typeface="Arial"/>
                <a:cs typeface="Arial"/>
              </a:rPr>
              <a:t>-Point Elevation and Freezing-Point </a:t>
            </a:r>
            <a:r>
              <a:rPr lang="en-US" sz="2200" dirty="0" smtClean="0">
                <a:latin typeface="Arial"/>
                <a:cs typeface="Arial"/>
              </a:rPr>
              <a:t>Depression</a:t>
            </a:r>
          </a:p>
          <a:p>
            <a:pPr marL="342900" indent="-342900">
              <a:lnSpc>
                <a:spcPct val="120000"/>
              </a:lnSpc>
              <a:buFontTx/>
              <a:buChar char="-"/>
            </a:pPr>
            <a:r>
              <a:rPr lang="en-US" sz="2200" dirty="0" smtClean="0">
                <a:latin typeface="Arial"/>
                <a:cs typeface="Arial"/>
              </a:rPr>
              <a:t>Osmotic Pressure</a:t>
            </a:r>
            <a:endParaRPr lang="en-US" sz="2200" dirty="0">
              <a:latin typeface="Arial"/>
              <a:cs typeface="Arial"/>
            </a:endParaRPr>
          </a:p>
        </p:txBody>
      </p:sp>
    </p:spTree>
    <p:extLst>
      <p:ext uri="{BB962C8B-B14F-4D97-AF65-F5344CB8AC3E}">
        <p14:creationId xmlns:p14="http://schemas.microsoft.com/office/powerpoint/2010/main" xmlns="" val="2296892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6455"/>
            <a:ext cx="8229600" cy="1143000"/>
          </a:xfrm>
        </p:spPr>
        <p:txBody>
          <a:bodyPr>
            <a:normAutofit/>
          </a:bodyPr>
          <a:lstStyle/>
          <a:p>
            <a:r>
              <a:rPr lang="en-US" sz="3600" dirty="0">
                <a:solidFill>
                  <a:srgbClr val="008000"/>
                </a:solidFill>
                <a:latin typeface="Arial"/>
                <a:cs typeface="Arial"/>
              </a:rPr>
              <a:t>Ways of Expressing Concentration</a:t>
            </a:r>
          </a:p>
        </p:txBody>
      </p:sp>
      <p:sp>
        <p:nvSpPr>
          <p:cNvPr id="4" name="TextBox 3"/>
          <p:cNvSpPr txBox="1"/>
          <p:nvPr/>
        </p:nvSpPr>
        <p:spPr>
          <a:xfrm>
            <a:off x="457200" y="1136966"/>
            <a:ext cx="8493275" cy="5016758"/>
          </a:xfrm>
          <a:prstGeom prst="rect">
            <a:avLst/>
          </a:prstGeom>
          <a:noFill/>
        </p:spPr>
        <p:txBody>
          <a:bodyPr wrap="square" rtlCol="0">
            <a:spAutoFit/>
          </a:bodyPr>
          <a:lstStyle/>
          <a:p>
            <a:r>
              <a:rPr lang="en-US" sz="2000" b="1" i="1" dirty="0">
                <a:latin typeface="Arial"/>
                <a:cs typeface="Arial"/>
              </a:rPr>
              <a:t>molarity</a:t>
            </a:r>
            <a:r>
              <a:rPr lang="en-US" sz="2000" i="1" dirty="0">
                <a:latin typeface="Arial"/>
                <a:cs typeface="Arial"/>
              </a:rPr>
              <a:t> </a:t>
            </a:r>
            <a:r>
              <a:rPr lang="en-US" sz="2000" dirty="0">
                <a:latin typeface="Arial"/>
                <a:cs typeface="Arial"/>
              </a:rPr>
              <a:t>of a solution is the moles of solute in a liter of </a:t>
            </a:r>
            <a:r>
              <a:rPr lang="en-US" sz="2000" dirty="0" smtClean="0">
                <a:latin typeface="Arial"/>
                <a:cs typeface="Arial"/>
              </a:rPr>
              <a:t>solution.</a:t>
            </a:r>
          </a:p>
          <a:p>
            <a:endParaRPr lang="en-US" sz="2000" dirty="0">
              <a:latin typeface="Arial"/>
              <a:cs typeface="Arial"/>
            </a:endParaRPr>
          </a:p>
          <a:p>
            <a:endParaRPr lang="en-US" sz="2000" dirty="0" smtClean="0">
              <a:latin typeface="Arial"/>
              <a:cs typeface="Arial"/>
            </a:endParaRPr>
          </a:p>
          <a:p>
            <a:endParaRPr lang="en-US" sz="1500" dirty="0" smtClean="0">
              <a:latin typeface="Arial"/>
              <a:cs typeface="Arial"/>
            </a:endParaRPr>
          </a:p>
          <a:p>
            <a:r>
              <a:rPr lang="en-US" sz="2000" b="1" i="1" dirty="0" smtClean="0">
                <a:latin typeface="Arial"/>
                <a:cs typeface="Arial"/>
              </a:rPr>
              <a:t>mass </a:t>
            </a:r>
            <a:r>
              <a:rPr lang="en-US" sz="2000" b="1" i="1" dirty="0">
                <a:latin typeface="Arial"/>
                <a:cs typeface="Arial"/>
              </a:rPr>
              <a:t>percentage </a:t>
            </a:r>
            <a:r>
              <a:rPr lang="en-US" sz="2000" dirty="0" smtClean="0">
                <a:latin typeface="Arial"/>
                <a:cs typeface="Arial"/>
              </a:rPr>
              <a:t>of solute is </a:t>
            </a:r>
            <a:r>
              <a:rPr lang="en-US" sz="2000" i="1" dirty="0">
                <a:latin typeface="Arial"/>
                <a:cs typeface="Arial"/>
              </a:rPr>
              <a:t>the percentage by mass of solute contained in a </a:t>
            </a:r>
            <a:r>
              <a:rPr lang="en-US" sz="2000" i="1" dirty="0" smtClean="0">
                <a:latin typeface="Arial"/>
                <a:cs typeface="Arial"/>
              </a:rPr>
              <a:t>solution.</a:t>
            </a:r>
          </a:p>
          <a:p>
            <a:endParaRPr lang="en-US" sz="2000" i="1" dirty="0">
              <a:latin typeface="Arial"/>
              <a:cs typeface="Arial"/>
            </a:endParaRPr>
          </a:p>
          <a:p>
            <a:endParaRPr lang="en-US" sz="2000" i="1" dirty="0" smtClean="0">
              <a:latin typeface="Arial"/>
              <a:cs typeface="Arial"/>
            </a:endParaRPr>
          </a:p>
          <a:p>
            <a:endParaRPr lang="en-US" sz="2000" i="1" dirty="0" smtClean="0">
              <a:latin typeface="Arial"/>
              <a:cs typeface="Arial"/>
            </a:endParaRPr>
          </a:p>
          <a:p>
            <a:r>
              <a:rPr lang="en-US" sz="2000" b="1" i="1" dirty="0">
                <a:latin typeface="Arial"/>
                <a:cs typeface="Arial"/>
              </a:rPr>
              <a:t>molality</a:t>
            </a:r>
            <a:r>
              <a:rPr lang="en-US" sz="2000" dirty="0">
                <a:latin typeface="Arial"/>
                <a:cs typeface="Arial"/>
              </a:rPr>
              <a:t> of a solution is </a:t>
            </a:r>
            <a:r>
              <a:rPr lang="en-US" sz="2000" i="1" dirty="0">
                <a:latin typeface="Arial"/>
                <a:cs typeface="Arial"/>
              </a:rPr>
              <a:t>the moles of solute per kilogram of </a:t>
            </a:r>
            <a:r>
              <a:rPr lang="en-US" sz="2000" i="1" dirty="0" smtClean="0">
                <a:latin typeface="Arial"/>
                <a:cs typeface="Arial"/>
              </a:rPr>
              <a:t>solvent.</a:t>
            </a:r>
          </a:p>
          <a:p>
            <a:endParaRPr lang="en-US" sz="2000" i="1" dirty="0">
              <a:latin typeface="Arial"/>
              <a:cs typeface="Arial"/>
            </a:endParaRPr>
          </a:p>
          <a:p>
            <a:endParaRPr lang="en-US" sz="2000" i="1" dirty="0" smtClean="0">
              <a:latin typeface="Arial"/>
              <a:cs typeface="Arial"/>
            </a:endParaRPr>
          </a:p>
          <a:p>
            <a:endParaRPr lang="en-US" sz="2000" dirty="0" smtClean="0">
              <a:latin typeface="Arial"/>
              <a:cs typeface="Arial"/>
            </a:endParaRPr>
          </a:p>
          <a:p>
            <a:r>
              <a:rPr lang="en-US" sz="2000" b="1" i="1" dirty="0" smtClean="0"/>
              <a:t>mole </a:t>
            </a:r>
            <a:r>
              <a:rPr lang="en-US" sz="2000" b="1" i="1" dirty="0"/>
              <a:t>fraction</a:t>
            </a:r>
            <a:r>
              <a:rPr lang="en-US" sz="2000" dirty="0"/>
              <a:t> of a component substance </a:t>
            </a:r>
            <a:r>
              <a:rPr lang="en-US" sz="2000" i="1" dirty="0"/>
              <a:t>A </a:t>
            </a:r>
            <a:r>
              <a:rPr lang="en-US" sz="2000" dirty="0"/>
              <a:t>(</a:t>
            </a:r>
            <a:r>
              <a:rPr lang="en-US" sz="2000" i="1" dirty="0"/>
              <a:t>X</a:t>
            </a:r>
            <a:r>
              <a:rPr lang="en-US" sz="2000" i="1" baseline="-25000" dirty="0"/>
              <a:t>A</a:t>
            </a:r>
            <a:r>
              <a:rPr lang="en-US" sz="2000" dirty="0"/>
              <a:t>) in a solution is defined as </a:t>
            </a:r>
            <a:r>
              <a:rPr lang="en-US" sz="2000" i="1" dirty="0" smtClean="0"/>
              <a:t>the moles </a:t>
            </a:r>
            <a:r>
              <a:rPr lang="en-US" sz="2000" i="1" dirty="0"/>
              <a:t>of component substance divided by the total moles of solution </a:t>
            </a:r>
            <a:r>
              <a:rPr lang="en-US" sz="2000" dirty="0"/>
              <a:t>(that is, </a:t>
            </a:r>
            <a:r>
              <a:rPr lang="en-US" sz="2000" dirty="0" smtClean="0"/>
              <a:t>moles of </a:t>
            </a:r>
            <a:r>
              <a:rPr lang="en-US" sz="2000" dirty="0"/>
              <a:t>solute plus solvent).</a:t>
            </a:r>
            <a:endParaRPr lang="en-US" sz="2000" dirty="0">
              <a:latin typeface="Arial"/>
              <a:cs typeface="Arial"/>
            </a:endParaRPr>
          </a:p>
        </p:txBody>
      </p:sp>
      <p:pic>
        <p:nvPicPr>
          <p:cNvPr id="7" name="Picture 6"/>
          <p:cNvPicPr>
            <a:picLocks noChangeAspect="1"/>
          </p:cNvPicPr>
          <p:nvPr/>
        </p:nvPicPr>
        <p:blipFill>
          <a:blip r:embed="rId2"/>
          <a:stretch>
            <a:fillRect/>
          </a:stretch>
        </p:blipFill>
        <p:spPr>
          <a:xfrm>
            <a:off x="3156856" y="1589793"/>
            <a:ext cx="2830287" cy="583436"/>
          </a:xfrm>
          <a:prstGeom prst="rect">
            <a:avLst/>
          </a:prstGeom>
        </p:spPr>
      </p:pic>
      <p:pic>
        <p:nvPicPr>
          <p:cNvPr id="8" name="Picture 7"/>
          <p:cNvPicPr>
            <a:picLocks noChangeAspect="1"/>
          </p:cNvPicPr>
          <p:nvPr/>
        </p:nvPicPr>
        <p:blipFill>
          <a:blip r:embed="rId3"/>
          <a:stretch>
            <a:fillRect/>
          </a:stretch>
        </p:blipFill>
        <p:spPr>
          <a:xfrm>
            <a:off x="2068286" y="3064348"/>
            <a:ext cx="5454952" cy="645482"/>
          </a:xfrm>
          <a:prstGeom prst="rect">
            <a:avLst/>
          </a:prstGeom>
        </p:spPr>
      </p:pic>
      <p:pic>
        <p:nvPicPr>
          <p:cNvPr id="9" name="Picture 8"/>
          <p:cNvPicPr>
            <a:picLocks noChangeAspect="1"/>
          </p:cNvPicPr>
          <p:nvPr/>
        </p:nvPicPr>
        <p:blipFill>
          <a:blip r:embed="rId4"/>
          <a:stretch>
            <a:fillRect/>
          </a:stretch>
        </p:blipFill>
        <p:spPr>
          <a:xfrm>
            <a:off x="3156857" y="4301263"/>
            <a:ext cx="3241518" cy="717679"/>
          </a:xfrm>
          <a:prstGeom prst="rect">
            <a:avLst/>
          </a:prstGeom>
        </p:spPr>
      </p:pic>
      <p:pic>
        <p:nvPicPr>
          <p:cNvPr id="10" name="Picture 9"/>
          <p:cNvPicPr>
            <a:picLocks noChangeAspect="1"/>
          </p:cNvPicPr>
          <p:nvPr/>
        </p:nvPicPr>
        <p:blipFill>
          <a:blip r:embed="rId5"/>
          <a:stretch>
            <a:fillRect/>
          </a:stretch>
        </p:blipFill>
        <p:spPr>
          <a:xfrm>
            <a:off x="3410857" y="6056964"/>
            <a:ext cx="2818190" cy="670705"/>
          </a:xfrm>
          <a:prstGeom prst="rect">
            <a:avLst/>
          </a:prstGeom>
        </p:spPr>
      </p:pic>
    </p:spTree>
    <p:extLst>
      <p:ext uri="{BB962C8B-B14F-4D97-AF65-F5344CB8AC3E}">
        <p14:creationId xmlns:p14="http://schemas.microsoft.com/office/powerpoint/2010/main" xmlns="" val="2926198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765576"/>
            <a:ext cx="9144000" cy="2959395"/>
          </a:xfrm>
          <a:prstGeom prst="rect">
            <a:avLst/>
          </a:prstGeom>
        </p:spPr>
      </p:pic>
      <p:sp>
        <p:nvSpPr>
          <p:cNvPr id="4" name="Rectangle 3"/>
          <p:cNvSpPr/>
          <p:nvPr/>
        </p:nvSpPr>
        <p:spPr>
          <a:xfrm>
            <a:off x="919238" y="1382858"/>
            <a:ext cx="7767562" cy="769441"/>
          </a:xfrm>
          <a:prstGeom prst="rect">
            <a:avLst/>
          </a:prstGeom>
        </p:spPr>
        <p:txBody>
          <a:bodyPr wrap="square">
            <a:spAutoFit/>
          </a:bodyPr>
          <a:lstStyle/>
          <a:p>
            <a:r>
              <a:rPr lang="en-US" sz="2200" dirty="0">
                <a:latin typeface="Arial"/>
                <a:cs typeface="Arial"/>
              </a:rPr>
              <a:t>How would you prepare 425 g of an aqueous solution containing 2.40% by mass of </a:t>
            </a:r>
            <a:r>
              <a:rPr lang="en-US" sz="2200" dirty="0" smtClean="0">
                <a:latin typeface="Arial"/>
                <a:cs typeface="Arial"/>
              </a:rPr>
              <a:t>sodium acetate</a:t>
            </a:r>
            <a:r>
              <a:rPr lang="en-US" sz="2200" dirty="0">
                <a:latin typeface="Arial"/>
                <a:cs typeface="Arial"/>
              </a:rPr>
              <a:t>, NaC</a:t>
            </a:r>
            <a:r>
              <a:rPr lang="en-US" sz="2200" baseline="-25000" dirty="0">
                <a:latin typeface="Arial"/>
                <a:cs typeface="Arial"/>
              </a:rPr>
              <a:t>2</a:t>
            </a:r>
            <a:r>
              <a:rPr lang="en-US" sz="2200" dirty="0">
                <a:latin typeface="Arial"/>
                <a:cs typeface="Arial"/>
              </a:rPr>
              <a:t>H</a:t>
            </a:r>
            <a:r>
              <a:rPr lang="en-US" sz="2200" baseline="-25000" dirty="0">
                <a:latin typeface="Arial"/>
                <a:cs typeface="Arial"/>
              </a:rPr>
              <a:t>3</a:t>
            </a:r>
            <a:r>
              <a:rPr lang="en-US" sz="2200" dirty="0">
                <a:latin typeface="Arial"/>
                <a:cs typeface="Arial"/>
              </a:rPr>
              <a:t>O</a:t>
            </a:r>
            <a:r>
              <a:rPr lang="en-US" sz="2200" baseline="-25000" dirty="0">
                <a:latin typeface="Arial"/>
                <a:cs typeface="Arial"/>
              </a:rPr>
              <a:t>2</a:t>
            </a:r>
            <a:r>
              <a:rPr lang="en-US" sz="2200" dirty="0">
                <a:latin typeface="Arial"/>
                <a:cs typeface="Arial"/>
              </a:rPr>
              <a:t>?</a:t>
            </a:r>
          </a:p>
        </p:txBody>
      </p:sp>
    </p:spTree>
    <p:extLst>
      <p:ext uri="{BB962C8B-B14F-4D97-AF65-F5344CB8AC3E}">
        <p14:creationId xmlns:p14="http://schemas.microsoft.com/office/powerpoint/2010/main" xmlns="" val="195244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55"/>
            <a:ext cx="8229600" cy="1143000"/>
          </a:xfrm>
        </p:spPr>
        <p:txBody>
          <a:bodyPr>
            <a:normAutofit/>
          </a:bodyPr>
          <a:lstStyle/>
          <a:p>
            <a:r>
              <a:rPr lang="en-US" sz="3600" dirty="0" smtClean="0">
                <a:solidFill>
                  <a:srgbClr val="008000"/>
                </a:solidFill>
                <a:latin typeface="Arial"/>
                <a:cs typeface="Arial"/>
              </a:rPr>
              <a:t>Solution and Colligative Properties </a:t>
            </a:r>
            <a:endParaRPr lang="en-US" sz="3600" dirty="0">
              <a:solidFill>
                <a:srgbClr val="008000"/>
              </a:solidFill>
              <a:latin typeface="Arial"/>
              <a:cs typeface="Arial"/>
            </a:endParaRPr>
          </a:p>
        </p:txBody>
      </p:sp>
      <p:sp>
        <p:nvSpPr>
          <p:cNvPr id="3" name="Rectangle 2"/>
          <p:cNvSpPr/>
          <p:nvPr/>
        </p:nvSpPr>
        <p:spPr>
          <a:xfrm>
            <a:off x="1770562" y="1430031"/>
            <a:ext cx="6999068" cy="4956228"/>
          </a:xfrm>
          <a:prstGeom prst="rect">
            <a:avLst/>
          </a:prstGeom>
        </p:spPr>
        <p:txBody>
          <a:bodyPr wrap="square">
            <a:spAutoFit/>
          </a:bodyPr>
          <a:lstStyle/>
          <a:p>
            <a:pPr>
              <a:lnSpc>
                <a:spcPct val="120000"/>
              </a:lnSpc>
            </a:pPr>
            <a:r>
              <a:rPr lang="en-US" sz="2200" b="1" dirty="0">
                <a:solidFill>
                  <a:srgbClr val="FF0000"/>
                </a:solidFill>
                <a:latin typeface="Arial"/>
                <a:cs typeface="Arial"/>
              </a:rPr>
              <a:t>Solution Formation</a:t>
            </a:r>
          </a:p>
          <a:p>
            <a:pPr marL="342900" indent="-342900">
              <a:lnSpc>
                <a:spcPct val="120000"/>
              </a:lnSpc>
              <a:buFontTx/>
              <a:buChar char="-"/>
            </a:pPr>
            <a:r>
              <a:rPr lang="en-US" sz="2200" dirty="0" smtClean="0">
                <a:latin typeface="Arial"/>
                <a:cs typeface="Arial"/>
              </a:rPr>
              <a:t>Types </a:t>
            </a:r>
            <a:r>
              <a:rPr lang="en-US" sz="2200" dirty="0">
                <a:latin typeface="Arial"/>
                <a:cs typeface="Arial"/>
              </a:rPr>
              <a:t>of Solutions</a:t>
            </a:r>
          </a:p>
          <a:p>
            <a:pPr marL="342900" indent="-342900">
              <a:lnSpc>
                <a:spcPct val="120000"/>
              </a:lnSpc>
              <a:buFontTx/>
              <a:buChar char="-"/>
            </a:pPr>
            <a:r>
              <a:rPr lang="en-US" sz="2200" dirty="0" smtClean="0">
                <a:latin typeface="Arial"/>
                <a:cs typeface="Arial"/>
              </a:rPr>
              <a:t>Solubility </a:t>
            </a:r>
            <a:r>
              <a:rPr lang="en-US" sz="2200" dirty="0">
                <a:latin typeface="Arial"/>
                <a:cs typeface="Arial"/>
              </a:rPr>
              <a:t>and the Solution </a:t>
            </a:r>
            <a:r>
              <a:rPr lang="en-US" sz="2200" dirty="0" smtClean="0">
                <a:latin typeface="Arial"/>
                <a:cs typeface="Arial"/>
              </a:rPr>
              <a:t>Process</a:t>
            </a:r>
          </a:p>
          <a:p>
            <a:pPr marL="342900" indent="-342900">
              <a:lnSpc>
                <a:spcPct val="120000"/>
              </a:lnSpc>
              <a:buFontTx/>
              <a:buChar char="-"/>
            </a:pPr>
            <a:r>
              <a:rPr lang="en-US" sz="2200" dirty="0" smtClean="0">
                <a:latin typeface="Arial"/>
                <a:cs typeface="Arial"/>
              </a:rPr>
              <a:t>Effects </a:t>
            </a:r>
            <a:r>
              <a:rPr lang="en-US" sz="2200" dirty="0">
                <a:latin typeface="Arial"/>
                <a:cs typeface="Arial"/>
              </a:rPr>
              <a:t>of Temperature and </a:t>
            </a:r>
            <a:r>
              <a:rPr lang="en-US" sz="2200" dirty="0" smtClean="0">
                <a:latin typeface="Arial"/>
                <a:cs typeface="Arial"/>
              </a:rPr>
              <a:t>Pressure on </a:t>
            </a:r>
            <a:r>
              <a:rPr lang="en-US" sz="2200" dirty="0">
                <a:latin typeface="Arial"/>
                <a:cs typeface="Arial"/>
              </a:rPr>
              <a:t>Solubility</a:t>
            </a:r>
          </a:p>
          <a:p>
            <a:pPr>
              <a:lnSpc>
                <a:spcPct val="120000"/>
              </a:lnSpc>
            </a:pPr>
            <a:r>
              <a:rPr lang="en-US" sz="2200" b="1" dirty="0">
                <a:solidFill>
                  <a:srgbClr val="FF0000"/>
                </a:solidFill>
                <a:latin typeface="Arial"/>
                <a:cs typeface="Arial"/>
              </a:rPr>
              <a:t>Colligative Properties</a:t>
            </a:r>
          </a:p>
          <a:p>
            <a:pPr marL="342900" indent="-342900">
              <a:lnSpc>
                <a:spcPct val="120000"/>
              </a:lnSpc>
              <a:buFontTx/>
              <a:buChar char="-"/>
            </a:pPr>
            <a:r>
              <a:rPr lang="en-US" sz="2200" dirty="0" smtClean="0">
                <a:latin typeface="Arial"/>
                <a:cs typeface="Arial"/>
              </a:rPr>
              <a:t>Ways </a:t>
            </a:r>
            <a:r>
              <a:rPr lang="en-US" sz="2200" dirty="0">
                <a:latin typeface="Arial"/>
                <a:cs typeface="Arial"/>
              </a:rPr>
              <a:t>of Expressing Concentration</a:t>
            </a:r>
          </a:p>
          <a:p>
            <a:pPr marL="342900" indent="-342900">
              <a:lnSpc>
                <a:spcPct val="120000"/>
              </a:lnSpc>
              <a:buFontTx/>
              <a:buChar char="-"/>
            </a:pPr>
            <a:r>
              <a:rPr lang="en-US" sz="2200" dirty="0" smtClean="0">
                <a:latin typeface="Arial"/>
                <a:cs typeface="Arial"/>
              </a:rPr>
              <a:t>Vapor </a:t>
            </a:r>
            <a:r>
              <a:rPr lang="en-US" sz="2200" dirty="0">
                <a:latin typeface="Arial"/>
                <a:cs typeface="Arial"/>
              </a:rPr>
              <a:t>Pressure of a </a:t>
            </a:r>
            <a:r>
              <a:rPr lang="en-US" sz="2200" dirty="0" smtClean="0">
                <a:latin typeface="Arial"/>
                <a:cs typeface="Arial"/>
              </a:rPr>
              <a:t>Solution</a:t>
            </a:r>
          </a:p>
          <a:p>
            <a:pPr marL="342900" indent="-342900">
              <a:lnSpc>
                <a:spcPct val="120000"/>
              </a:lnSpc>
              <a:buFontTx/>
              <a:buChar char="-"/>
            </a:pPr>
            <a:r>
              <a:rPr lang="en-US" sz="2200" dirty="0" smtClean="0">
                <a:latin typeface="Arial"/>
                <a:cs typeface="Arial"/>
              </a:rPr>
              <a:t>Boiling</a:t>
            </a:r>
            <a:r>
              <a:rPr lang="en-US" sz="2200" dirty="0">
                <a:latin typeface="Arial"/>
                <a:cs typeface="Arial"/>
              </a:rPr>
              <a:t>-Point Elevation and Freezing</a:t>
            </a:r>
            <a:r>
              <a:rPr lang="en-US" sz="2200" dirty="0" smtClean="0">
                <a:latin typeface="Arial"/>
                <a:cs typeface="Arial"/>
              </a:rPr>
              <a:t>- Point Depression Osmosis</a:t>
            </a:r>
            <a:endParaRPr lang="en-US" sz="2200" dirty="0">
              <a:latin typeface="Arial"/>
              <a:cs typeface="Arial"/>
            </a:endParaRPr>
          </a:p>
          <a:p>
            <a:pPr marL="342900" indent="-342900">
              <a:lnSpc>
                <a:spcPct val="120000"/>
              </a:lnSpc>
              <a:buFontTx/>
              <a:buChar char="-"/>
            </a:pPr>
            <a:r>
              <a:rPr lang="en-US" sz="2200" dirty="0" smtClean="0">
                <a:latin typeface="Arial"/>
                <a:cs typeface="Arial"/>
              </a:rPr>
              <a:t>Colligative </a:t>
            </a:r>
            <a:r>
              <a:rPr lang="en-US" sz="2200" dirty="0">
                <a:latin typeface="Arial"/>
                <a:cs typeface="Arial"/>
              </a:rPr>
              <a:t>Properties of Ionic Solutions</a:t>
            </a:r>
          </a:p>
          <a:p>
            <a:pPr>
              <a:lnSpc>
                <a:spcPct val="120000"/>
              </a:lnSpc>
            </a:pPr>
            <a:r>
              <a:rPr lang="en-US" sz="2200" b="1" dirty="0">
                <a:solidFill>
                  <a:srgbClr val="FF0000"/>
                </a:solidFill>
                <a:latin typeface="Arial"/>
                <a:cs typeface="Arial"/>
              </a:rPr>
              <a:t>Colloid Formation</a:t>
            </a:r>
          </a:p>
          <a:p>
            <a:pPr marL="342900" indent="-342900">
              <a:lnSpc>
                <a:spcPct val="120000"/>
              </a:lnSpc>
              <a:buFontTx/>
              <a:buChar char="-"/>
            </a:pPr>
            <a:r>
              <a:rPr lang="en-US" sz="2200" dirty="0" smtClean="0">
                <a:latin typeface="Arial"/>
                <a:cs typeface="Arial"/>
              </a:rPr>
              <a:t>Colloids</a:t>
            </a:r>
          </a:p>
        </p:txBody>
      </p:sp>
    </p:spTree>
    <p:extLst>
      <p:ext uri="{BB962C8B-B14F-4D97-AF65-F5344CB8AC3E}">
        <p14:creationId xmlns:p14="http://schemas.microsoft.com/office/powerpoint/2010/main" xmlns="" val="26949949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200031"/>
            <a:ext cx="8229600" cy="1446550"/>
          </a:xfrm>
          <a:prstGeom prst="rect">
            <a:avLst/>
          </a:prstGeom>
        </p:spPr>
        <p:txBody>
          <a:bodyPr wrap="square">
            <a:spAutoFit/>
          </a:bodyPr>
          <a:lstStyle/>
          <a:p>
            <a:r>
              <a:rPr lang="en-US" sz="2200" dirty="0">
                <a:latin typeface="Arial"/>
                <a:cs typeface="Arial"/>
              </a:rPr>
              <a:t>Glucose, C</a:t>
            </a:r>
            <a:r>
              <a:rPr lang="en-US" sz="2200" baseline="-25000" dirty="0">
                <a:latin typeface="Arial"/>
                <a:cs typeface="Arial"/>
              </a:rPr>
              <a:t>6</a:t>
            </a:r>
            <a:r>
              <a:rPr lang="en-US" sz="2200" dirty="0">
                <a:latin typeface="Arial"/>
                <a:cs typeface="Arial"/>
              </a:rPr>
              <a:t>H</a:t>
            </a:r>
            <a:r>
              <a:rPr lang="en-US" sz="2200" baseline="-25000" dirty="0">
                <a:latin typeface="Arial"/>
                <a:cs typeface="Arial"/>
              </a:rPr>
              <a:t>12</a:t>
            </a:r>
            <a:r>
              <a:rPr lang="en-US" sz="2200" dirty="0">
                <a:latin typeface="Arial"/>
                <a:cs typeface="Arial"/>
              </a:rPr>
              <a:t>O</a:t>
            </a:r>
            <a:r>
              <a:rPr lang="en-US" sz="2200" baseline="-25000" dirty="0">
                <a:latin typeface="Arial"/>
                <a:cs typeface="Arial"/>
              </a:rPr>
              <a:t>6</a:t>
            </a:r>
            <a:r>
              <a:rPr lang="en-US" sz="2200" dirty="0">
                <a:latin typeface="Arial"/>
                <a:cs typeface="Arial"/>
              </a:rPr>
              <a:t>, is a sugar that occurs in fruits. It is </a:t>
            </a:r>
            <a:r>
              <a:rPr lang="en-US" sz="2200" dirty="0" smtClean="0">
                <a:latin typeface="Arial"/>
                <a:cs typeface="Arial"/>
              </a:rPr>
              <a:t>also known </a:t>
            </a:r>
            <a:r>
              <a:rPr lang="en-US" sz="2200" dirty="0">
                <a:latin typeface="Arial"/>
                <a:cs typeface="Arial"/>
              </a:rPr>
              <a:t>as “blood sugar” </a:t>
            </a:r>
            <a:r>
              <a:rPr lang="en-US" sz="2200" dirty="0" smtClean="0">
                <a:latin typeface="Arial"/>
                <a:cs typeface="Arial"/>
              </a:rPr>
              <a:t>because it </a:t>
            </a:r>
            <a:r>
              <a:rPr lang="en-US" sz="2200" dirty="0">
                <a:latin typeface="Arial"/>
                <a:cs typeface="Arial"/>
              </a:rPr>
              <a:t>is found in blood and is the body’s main source of </a:t>
            </a:r>
            <a:r>
              <a:rPr lang="en-US" sz="2200" dirty="0" smtClean="0">
                <a:latin typeface="Arial"/>
                <a:cs typeface="Arial"/>
              </a:rPr>
              <a:t>energy. </a:t>
            </a:r>
            <a:r>
              <a:rPr lang="en-US" sz="2200" dirty="0">
                <a:latin typeface="Arial"/>
                <a:cs typeface="Arial"/>
              </a:rPr>
              <a:t>What </a:t>
            </a:r>
            <a:r>
              <a:rPr lang="en-US" sz="2200" dirty="0" smtClean="0">
                <a:latin typeface="Arial"/>
                <a:cs typeface="Arial"/>
              </a:rPr>
              <a:t>is the </a:t>
            </a:r>
            <a:r>
              <a:rPr lang="en-US" sz="2200" dirty="0">
                <a:latin typeface="Arial"/>
                <a:cs typeface="Arial"/>
              </a:rPr>
              <a:t>molality of a solution containing 5.67 g of glucose dissolved in 25.2 g of water?</a:t>
            </a:r>
          </a:p>
        </p:txBody>
      </p:sp>
      <p:pic>
        <p:nvPicPr>
          <p:cNvPr id="6" name="Picture 5"/>
          <p:cNvPicPr>
            <a:picLocks noChangeAspect="1"/>
          </p:cNvPicPr>
          <p:nvPr/>
        </p:nvPicPr>
        <p:blipFill>
          <a:blip r:embed="rId2"/>
          <a:stretch>
            <a:fillRect/>
          </a:stretch>
        </p:blipFill>
        <p:spPr>
          <a:xfrm>
            <a:off x="8550" y="3492496"/>
            <a:ext cx="9144000" cy="2405349"/>
          </a:xfrm>
          <a:prstGeom prst="rect">
            <a:avLst/>
          </a:prstGeom>
        </p:spPr>
      </p:pic>
    </p:spTree>
    <p:extLst>
      <p:ext uri="{BB962C8B-B14F-4D97-AF65-F5344CB8AC3E}">
        <p14:creationId xmlns:p14="http://schemas.microsoft.com/office/powerpoint/2010/main" xmlns="" val="44898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7233" y="1588099"/>
            <a:ext cx="5950858" cy="5135691"/>
            <a:chOff x="1427233" y="1588099"/>
            <a:chExt cx="5950858" cy="5135691"/>
          </a:xfrm>
        </p:grpSpPr>
        <p:pic>
          <p:nvPicPr>
            <p:cNvPr id="2" name="Picture 1"/>
            <p:cNvPicPr>
              <a:picLocks noChangeAspect="1"/>
            </p:cNvPicPr>
            <p:nvPr/>
          </p:nvPicPr>
          <p:blipFill>
            <a:blip r:embed="rId2"/>
            <a:stretch>
              <a:fillRect/>
            </a:stretch>
          </p:blipFill>
          <p:spPr>
            <a:xfrm>
              <a:off x="1451424" y="1588099"/>
              <a:ext cx="5926667" cy="3013033"/>
            </a:xfrm>
            <a:prstGeom prst="rect">
              <a:avLst/>
            </a:prstGeom>
          </p:spPr>
        </p:pic>
        <p:pic>
          <p:nvPicPr>
            <p:cNvPr id="3" name="Picture 2"/>
            <p:cNvPicPr>
              <a:picLocks noChangeAspect="1"/>
            </p:cNvPicPr>
            <p:nvPr/>
          </p:nvPicPr>
          <p:blipFill>
            <a:blip r:embed="rId3"/>
            <a:stretch>
              <a:fillRect/>
            </a:stretch>
          </p:blipFill>
          <p:spPr>
            <a:xfrm>
              <a:off x="1427233" y="4589037"/>
              <a:ext cx="5950858" cy="2134753"/>
            </a:xfrm>
            <a:prstGeom prst="rect">
              <a:avLst/>
            </a:prstGeom>
          </p:spPr>
        </p:pic>
      </p:grpSp>
      <p:sp>
        <p:nvSpPr>
          <p:cNvPr id="8" name="Rectangle 7"/>
          <p:cNvSpPr/>
          <p:nvPr/>
        </p:nvSpPr>
        <p:spPr>
          <a:xfrm>
            <a:off x="798285" y="355955"/>
            <a:ext cx="7837715" cy="1107996"/>
          </a:xfrm>
          <a:prstGeom prst="rect">
            <a:avLst/>
          </a:prstGeom>
        </p:spPr>
        <p:txBody>
          <a:bodyPr wrap="square">
            <a:spAutoFit/>
          </a:bodyPr>
          <a:lstStyle/>
          <a:p>
            <a:r>
              <a:rPr lang="en-US" sz="2200" dirty="0">
                <a:latin typeface="Arial"/>
                <a:cs typeface="Arial"/>
              </a:rPr>
              <a:t>What are the mole fractions of glucose and water in </a:t>
            </a:r>
            <a:r>
              <a:rPr lang="en-US" sz="2200" dirty="0" smtClean="0">
                <a:latin typeface="Arial"/>
                <a:cs typeface="Arial"/>
              </a:rPr>
              <a:t>a solution </a:t>
            </a:r>
            <a:r>
              <a:rPr lang="en-US" sz="2200" dirty="0">
                <a:latin typeface="Arial"/>
                <a:cs typeface="Arial"/>
              </a:rPr>
              <a:t>containing 5.67 g of glucose, C</a:t>
            </a:r>
            <a:r>
              <a:rPr lang="en-US" sz="2200" baseline="-25000" dirty="0">
                <a:latin typeface="Arial"/>
                <a:cs typeface="Arial"/>
              </a:rPr>
              <a:t>6</a:t>
            </a:r>
            <a:r>
              <a:rPr lang="en-US" sz="2200" dirty="0">
                <a:latin typeface="Arial"/>
                <a:cs typeface="Arial"/>
              </a:rPr>
              <a:t>H</a:t>
            </a:r>
            <a:r>
              <a:rPr lang="en-US" sz="2200" baseline="-25000" dirty="0">
                <a:latin typeface="Arial"/>
                <a:cs typeface="Arial"/>
              </a:rPr>
              <a:t>12</a:t>
            </a:r>
            <a:r>
              <a:rPr lang="en-US" sz="2200" dirty="0">
                <a:latin typeface="Arial"/>
                <a:cs typeface="Arial"/>
              </a:rPr>
              <a:t>O</a:t>
            </a:r>
            <a:r>
              <a:rPr lang="en-US" sz="2200" baseline="-25000" dirty="0">
                <a:latin typeface="Arial"/>
                <a:cs typeface="Arial"/>
              </a:rPr>
              <a:t>6</a:t>
            </a:r>
            <a:r>
              <a:rPr lang="en-US" sz="2200" dirty="0">
                <a:latin typeface="Arial"/>
                <a:cs typeface="Arial"/>
              </a:rPr>
              <a:t>, </a:t>
            </a:r>
            <a:r>
              <a:rPr lang="en-US" sz="2200" dirty="0" smtClean="0">
                <a:latin typeface="Arial"/>
                <a:cs typeface="Arial"/>
              </a:rPr>
              <a:t>dissolved in </a:t>
            </a:r>
            <a:r>
              <a:rPr lang="en-US" sz="2200" dirty="0">
                <a:latin typeface="Arial"/>
                <a:cs typeface="Arial"/>
              </a:rPr>
              <a:t>25.2 g of water?</a:t>
            </a:r>
          </a:p>
        </p:txBody>
      </p:sp>
    </p:spTree>
    <p:extLst>
      <p:ext uri="{BB962C8B-B14F-4D97-AF65-F5344CB8AC3E}">
        <p14:creationId xmlns:p14="http://schemas.microsoft.com/office/powerpoint/2010/main" xmlns="" val="410117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8000"/>
                </a:solidFill>
                <a:latin typeface="Arial"/>
                <a:cs typeface="Arial"/>
              </a:rPr>
              <a:t>Vapor Pressure of a Solution</a:t>
            </a:r>
          </a:p>
        </p:txBody>
      </p:sp>
      <p:sp>
        <p:nvSpPr>
          <p:cNvPr id="4" name="Rectangle 3"/>
          <p:cNvSpPr/>
          <p:nvPr/>
        </p:nvSpPr>
        <p:spPr>
          <a:xfrm>
            <a:off x="931333" y="1440379"/>
            <a:ext cx="7378095" cy="4847481"/>
          </a:xfrm>
          <a:prstGeom prst="rect">
            <a:avLst/>
          </a:prstGeom>
        </p:spPr>
        <p:txBody>
          <a:bodyPr wrap="square">
            <a:spAutoFit/>
          </a:bodyPr>
          <a:lstStyle/>
          <a:p>
            <a:r>
              <a:rPr lang="en-US" dirty="0"/>
              <a:t>Vapor-pressure lowering </a:t>
            </a:r>
            <a:r>
              <a:rPr lang="en-US" dirty="0" smtClean="0"/>
              <a:t>of a </a:t>
            </a:r>
            <a:r>
              <a:rPr lang="en-US" dirty="0"/>
              <a:t>solvent is </a:t>
            </a:r>
            <a:r>
              <a:rPr lang="en-US" i="1" dirty="0"/>
              <a:t>a </a:t>
            </a:r>
            <a:r>
              <a:rPr lang="en-US" i="1" dirty="0" err="1"/>
              <a:t>colligative</a:t>
            </a:r>
            <a:r>
              <a:rPr lang="en-US" i="1" dirty="0"/>
              <a:t> property equal to the vapor pressure of the pure </a:t>
            </a:r>
            <a:r>
              <a:rPr lang="en-US" i="1" dirty="0" smtClean="0"/>
              <a:t>solvent minus </a:t>
            </a:r>
            <a:r>
              <a:rPr lang="en-US" i="1" dirty="0"/>
              <a:t>the vapor pressure of the solution</a:t>
            </a:r>
            <a:r>
              <a:rPr lang="en-US" i="1" dirty="0" smtClean="0"/>
              <a:t>.</a:t>
            </a:r>
          </a:p>
          <a:p>
            <a:endParaRPr lang="en-US" sz="800" i="1" dirty="0"/>
          </a:p>
          <a:p>
            <a:r>
              <a:rPr lang="en-US" dirty="0"/>
              <a:t>Consider a solution of volatile solvent, </a:t>
            </a:r>
            <a:r>
              <a:rPr lang="en-US" i="1" dirty="0"/>
              <a:t>A</a:t>
            </a:r>
            <a:r>
              <a:rPr lang="en-US" dirty="0"/>
              <a:t>, </a:t>
            </a:r>
            <a:r>
              <a:rPr lang="en-US" dirty="0" smtClean="0"/>
              <a:t>and nonelectrolyte </a:t>
            </a:r>
            <a:r>
              <a:rPr lang="en-US" dirty="0"/>
              <a:t>solute, </a:t>
            </a:r>
            <a:r>
              <a:rPr lang="en-US" i="1" dirty="0"/>
              <a:t>B</a:t>
            </a:r>
            <a:r>
              <a:rPr lang="en-US" dirty="0"/>
              <a:t>, which may be volatile or nonvolatile. According to </a:t>
            </a:r>
            <a:r>
              <a:rPr lang="en-US" dirty="0" err="1" smtClean="0"/>
              <a:t>Raoult’s</a:t>
            </a:r>
            <a:r>
              <a:rPr lang="en-US" dirty="0"/>
              <a:t> </a:t>
            </a:r>
            <a:r>
              <a:rPr lang="en-US" dirty="0" smtClean="0"/>
              <a:t>law</a:t>
            </a:r>
            <a:r>
              <a:rPr lang="en-US" dirty="0"/>
              <a:t>, </a:t>
            </a:r>
            <a:r>
              <a:rPr lang="en-US" i="1" dirty="0"/>
              <a:t>the partial pressure of solvent, P</a:t>
            </a:r>
            <a:r>
              <a:rPr lang="en-US" i="1" baseline="-25000" dirty="0"/>
              <a:t>A</a:t>
            </a:r>
            <a:r>
              <a:rPr lang="en-US" i="1" dirty="0"/>
              <a:t>, over a solution equals the vapor pressure </a:t>
            </a:r>
            <a:r>
              <a:rPr lang="en-US" i="1" dirty="0" smtClean="0"/>
              <a:t>of the </a:t>
            </a:r>
            <a:r>
              <a:rPr lang="en-US" i="1" dirty="0"/>
              <a:t>pure solvent, </a:t>
            </a:r>
            <a:r>
              <a:rPr lang="en-US" i="1" dirty="0" err="1" smtClean="0"/>
              <a:t>P</a:t>
            </a:r>
            <a:r>
              <a:rPr lang="en-US" i="1" baseline="30000" dirty="0" err="1" smtClean="0"/>
              <a:t>o</a:t>
            </a:r>
            <a:r>
              <a:rPr lang="en-US" i="1" baseline="-25000" dirty="0" err="1" smtClean="0"/>
              <a:t>A</a:t>
            </a:r>
            <a:r>
              <a:rPr lang="en-US" i="1" dirty="0" smtClean="0"/>
              <a:t>, </a:t>
            </a:r>
            <a:r>
              <a:rPr lang="en-US" i="1" dirty="0"/>
              <a:t>times the mole fraction of solvent, X</a:t>
            </a:r>
            <a:r>
              <a:rPr lang="en-US" i="1" baseline="-25000" dirty="0"/>
              <a:t>A</a:t>
            </a:r>
            <a:r>
              <a:rPr lang="en-US" i="1" dirty="0"/>
              <a:t>, in the solution</a:t>
            </a:r>
            <a:r>
              <a:rPr lang="en-US" i="1" dirty="0" smtClean="0"/>
              <a:t>.</a:t>
            </a:r>
          </a:p>
          <a:p>
            <a:endParaRPr lang="en-US" i="1" dirty="0"/>
          </a:p>
          <a:p>
            <a:endParaRPr lang="en-US" dirty="0" smtClean="0"/>
          </a:p>
          <a:p>
            <a:r>
              <a:rPr lang="en-US" dirty="0" smtClean="0"/>
              <a:t>In </a:t>
            </a:r>
            <a:r>
              <a:rPr lang="en-US" dirty="0"/>
              <a:t>general, </a:t>
            </a:r>
            <a:r>
              <a:rPr lang="en-US" dirty="0" err="1"/>
              <a:t>Raoult’s</a:t>
            </a:r>
            <a:r>
              <a:rPr lang="en-US" dirty="0"/>
              <a:t> law is observed to hold for dilute solutions—</a:t>
            </a:r>
            <a:r>
              <a:rPr lang="en-US" dirty="0" smtClean="0"/>
              <a:t>that is</a:t>
            </a:r>
            <a:r>
              <a:rPr lang="en-US" dirty="0"/>
              <a:t>, solutions in which </a:t>
            </a:r>
            <a:r>
              <a:rPr lang="en-US" i="1" dirty="0"/>
              <a:t>X</a:t>
            </a:r>
            <a:r>
              <a:rPr lang="en-US" i="1" baseline="-25000" dirty="0"/>
              <a:t>A</a:t>
            </a:r>
            <a:r>
              <a:rPr lang="en-US" i="1" dirty="0"/>
              <a:t> </a:t>
            </a:r>
            <a:r>
              <a:rPr lang="en-US" dirty="0"/>
              <a:t>is close to </a:t>
            </a:r>
            <a:r>
              <a:rPr lang="en-US" dirty="0" smtClean="0"/>
              <a:t>1. The </a:t>
            </a:r>
            <a:r>
              <a:rPr lang="en-US" dirty="0"/>
              <a:t>vapor-pressure lowering, </a:t>
            </a:r>
            <a:r>
              <a:rPr lang="en-US" dirty="0" smtClean="0"/>
              <a:t>Δ</a:t>
            </a:r>
            <a:r>
              <a:rPr lang="en-US" i="1" dirty="0" smtClean="0"/>
              <a:t>P</a:t>
            </a:r>
            <a:r>
              <a:rPr lang="en-US" dirty="0"/>
              <a:t>, </a:t>
            </a:r>
            <a:r>
              <a:rPr lang="en-US" dirty="0" smtClean="0"/>
              <a:t>is</a:t>
            </a:r>
          </a:p>
          <a:p>
            <a:endParaRPr lang="en-US" dirty="0" smtClean="0"/>
          </a:p>
          <a:p>
            <a:endParaRPr lang="en-US" dirty="0" smtClean="0"/>
          </a:p>
          <a:p>
            <a:r>
              <a:rPr lang="en-US" dirty="0" smtClean="0"/>
              <a:t>Substituting </a:t>
            </a:r>
            <a:r>
              <a:rPr lang="en-US" dirty="0" err="1" smtClean="0"/>
              <a:t>Raoult’s</a:t>
            </a:r>
            <a:r>
              <a:rPr lang="en-US" dirty="0" smtClean="0"/>
              <a:t> law gives</a:t>
            </a:r>
          </a:p>
          <a:p>
            <a:endParaRPr lang="en-US" dirty="0" smtClean="0"/>
          </a:p>
          <a:p>
            <a:endParaRPr lang="en-US" sz="1300" dirty="0" smtClean="0"/>
          </a:p>
          <a:p>
            <a:r>
              <a:rPr lang="en-US" dirty="0" smtClean="0"/>
              <a:t>But the sum of the mole fractions of the components of a solution must equal 1; that is</a:t>
            </a:r>
            <a:r>
              <a:rPr lang="en-US" dirty="0"/>
              <a:t>, </a:t>
            </a:r>
            <a:r>
              <a:rPr lang="en-US" i="1" dirty="0"/>
              <a:t>X</a:t>
            </a:r>
            <a:r>
              <a:rPr lang="en-US" i="1" baseline="-25000" dirty="0"/>
              <a:t>A</a:t>
            </a:r>
            <a:r>
              <a:rPr lang="en-US" i="1" dirty="0"/>
              <a:t> </a:t>
            </a:r>
            <a:r>
              <a:rPr lang="en-US" dirty="0"/>
              <a:t>+</a:t>
            </a:r>
            <a:r>
              <a:rPr lang="en-US" dirty="0" smtClean="0"/>
              <a:t> </a:t>
            </a:r>
            <a:r>
              <a:rPr lang="en-US" i="1" dirty="0"/>
              <a:t>X</a:t>
            </a:r>
            <a:r>
              <a:rPr lang="en-US" i="1" baseline="-25000" dirty="0"/>
              <a:t>B</a:t>
            </a:r>
            <a:r>
              <a:rPr lang="en-US" i="1" dirty="0"/>
              <a:t> </a:t>
            </a:r>
            <a:r>
              <a:rPr lang="en-US" dirty="0"/>
              <a:t>=</a:t>
            </a:r>
            <a:r>
              <a:rPr lang="en-US" dirty="0" smtClean="0"/>
              <a:t> </a:t>
            </a:r>
            <a:r>
              <a:rPr lang="en-US" dirty="0"/>
              <a:t>1. So </a:t>
            </a:r>
            <a:r>
              <a:rPr lang="en-US" i="1" dirty="0"/>
              <a:t>X</a:t>
            </a:r>
            <a:r>
              <a:rPr lang="en-US" i="1" baseline="-25000" dirty="0"/>
              <a:t>B</a:t>
            </a:r>
            <a:r>
              <a:rPr lang="en-US" i="1" dirty="0"/>
              <a:t> </a:t>
            </a:r>
            <a:r>
              <a:rPr lang="en-US" dirty="0"/>
              <a:t>=</a:t>
            </a:r>
            <a:r>
              <a:rPr lang="en-US" dirty="0" smtClean="0"/>
              <a:t> </a:t>
            </a:r>
            <a:r>
              <a:rPr lang="en-US" dirty="0"/>
              <a:t>1 </a:t>
            </a:r>
            <a:r>
              <a:rPr lang="en-US" dirty="0" smtClean="0"/>
              <a:t>- </a:t>
            </a:r>
            <a:r>
              <a:rPr lang="en-US" i="1" dirty="0"/>
              <a:t>X</a:t>
            </a:r>
            <a:r>
              <a:rPr lang="en-US" i="1" baseline="-25000" dirty="0"/>
              <a:t>A</a:t>
            </a:r>
            <a:r>
              <a:rPr lang="en-US" dirty="0"/>
              <a:t>. Therefore,</a:t>
            </a:r>
          </a:p>
        </p:txBody>
      </p:sp>
      <p:graphicFrame>
        <p:nvGraphicFramePr>
          <p:cNvPr id="7" name="Object 6"/>
          <p:cNvGraphicFramePr>
            <a:graphicFrameLocks noChangeAspect="1"/>
          </p:cNvGraphicFramePr>
          <p:nvPr>
            <p:extLst>
              <p:ext uri="{D42A27DB-BD31-4B8C-83A1-F6EECF244321}">
                <p14:modId xmlns:p14="http://schemas.microsoft.com/office/powerpoint/2010/main" xmlns="" val="1021955392"/>
              </p:ext>
            </p:extLst>
          </p:nvPr>
        </p:nvGraphicFramePr>
        <p:xfrm>
          <a:off x="3943819" y="3328063"/>
          <a:ext cx="1164403" cy="395458"/>
        </p:xfrm>
        <a:graphic>
          <a:graphicData uri="http://schemas.openxmlformats.org/presentationml/2006/ole">
            <p:oleObj spid="_x0000_s1118" name="Equation" r:id="rId3" imgW="658080" imgH="219240" progId="">
              <p:embed/>
            </p:oleObj>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xmlns="" val="3352856982"/>
              </p:ext>
            </p:extLst>
          </p:nvPr>
        </p:nvGraphicFramePr>
        <p:xfrm>
          <a:off x="3840342" y="4473100"/>
          <a:ext cx="1397474" cy="381129"/>
        </p:xfrm>
        <a:graphic>
          <a:graphicData uri="http://schemas.openxmlformats.org/presentationml/2006/ole">
            <p:oleObj spid="_x0000_s1119" name="Equation" r:id="rId4" imgW="822600" imgH="219240" progId="">
              <p:embed/>
            </p:oleObj>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xmlns="" val="3730260049"/>
              </p:ext>
            </p:extLst>
          </p:nvPr>
        </p:nvGraphicFramePr>
        <p:xfrm>
          <a:off x="3736865" y="5233815"/>
          <a:ext cx="1699604" cy="382411"/>
        </p:xfrm>
        <a:graphic>
          <a:graphicData uri="http://schemas.openxmlformats.org/presentationml/2006/ole">
            <p:oleObj spid="_x0000_s1120" name="Equation" r:id="rId5" imgW="1005480" imgH="219240" progId="">
              <p:embed/>
            </p:oleObj>
          </a:graphicData>
        </a:graphic>
      </p:graphicFrame>
      <p:grpSp>
        <p:nvGrpSpPr>
          <p:cNvPr id="12" name="Group 11"/>
          <p:cNvGrpSpPr/>
          <p:nvPr/>
        </p:nvGrpSpPr>
        <p:grpSpPr>
          <a:xfrm>
            <a:off x="3678294" y="6325071"/>
            <a:ext cx="1693334" cy="418227"/>
            <a:chOff x="3678294" y="6400327"/>
            <a:chExt cx="1693334" cy="418227"/>
          </a:xfrm>
        </p:grpSpPr>
        <p:graphicFrame>
          <p:nvGraphicFramePr>
            <p:cNvPr id="10" name="Object 9"/>
            <p:cNvGraphicFramePr>
              <a:graphicFrameLocks noChangeAspect="1"/>
            </p:cNvGraphicFramePr>
            <p:nvPr>
              <p:extLst>
                <p:ext uri="{D42A27DB-BD31-4B8C-83A1-F6EECF244321}">
                  <p14:modId xmlns:p14="http://schemas.microsoft.com/office/powerpoint/2010/main" xmlns="" val="3076760923"/>
                </p:ext>
              </p:extLst>
            </p:nvPr>
          </p:nvGraphicFramePr>
          <p:xfrm>
            <a:off x="3875862" y="6400327"/>
            <a:ext cx="1271888" cy="408821"/>
          </p:xfrm>
          <a:graphic>
            <a:graphicData uri="http://schemas.openxmlformats.org/presentationml/2006/ole">
              <p:oleObj spid="_x0000_s1121" name="Equation" r:id="rId6" imgW="694800" imgH="219240" progId="">
                <p:embed/>
              </p:oleObj>
            </a:graphicData>
          </a:graphic>
        </p:graphicFrame>
        <p:sp>
          <p:nvSpPr>
            <p:cNvPr id="11" name="Rectangle 10"/>
            <p:cNvSpPr/>
            <p:nvPr/>
          </p:nvSpPr>
          <p:spPr>
            <a:xfrm>
              <a:off x="3678294" y="6409733"/>
              <a:ext cx="1693334" cy="408821"/>
            </a:xfrm>
            <a:prstGeom prst="rect">
              <a:avLst/>
            </a:prstGeom>
            <a:noFill/>
            <a:ln w="317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429801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err="1" smtClean="0">
                <a:solidFill>
                  <a:srgbClr val="008000"/>
                </a:solidFill>
                <a:latin typeface="Arial"/>
                <a:cs typeface="Arial"/>
              </a:rPr>
              <a:t>Raoult’s</a:t>
            </a:r>
            <a:r>
              <a:rPr lang="en-US" sz="3600" dirty="0" smtClean="0">
                <a:solidFill>
                  <a:srgbClr val="008000"/>
                </a:solidFill>
                <a:latin typeface="Arial"/>
                <a:cs typeface="Arial"/>
              </a:rPr>
              <a:t> Law:</a:t>
            </a:r>
            <a:br>
              <a:rPr lang="en-US" sz="3600" dirty="0" smtClean="0">
                <a:solidFill>
                  <a:srgbClr val="008000"/>
                </a:solidFill>
                <a:latin typeface="Arial"/>
                <a:cs typeface="Arial"/>
              </a:rPr>
            </a:br>
            <a:r>
              <a:rPr lang="en-US" sz="3600" dirty="0" smtClean="0">
                <a:solidFill>
                  <a:srgbClr val="008000"/>
                </a:solidFill>
                <a:latin typeface="Arial"/>
                <a:cs typeface="Arial"/>
              </a:rPr>
              <a:t>Ideal &amp; </a:t>
            </a:r>
            <a:r>
              <a:rPr lang="en-US" sz="3600" dirty="0" err="1" smtClean="0">
                <a:solidFill>
                  <a:srgbClr val="008000"/>
                </a:solidFill>
                <a:latin typeface="Arial"/>
                <a:cs typeface="Arial"/>
              </a:rPr>
              <a:t>Nonideal</a:t>
            </a:r>
            <a:r>
              <a:rPr lang="en-US" sz="3600" dirty="0" smtClean="0">
                <a:solidFill>
                  <a:srgbClr val="008000"/>
                </a:solidFill>
                <a:latin typeface="Arial"/>
                <a:cs typeface="Arial"/>
              </a:rPr>
              <a:t> Solution</a:t>
            </a:r>
            <a:endParaRPr lang="en-US" sz="3600" dirty="0">
              <a:solidFill>
                <a:srgbClr val="008000"/>
              </a:solidFill>
              <a:latin typeface="Arial"/>
              <a:cs typeface="Arial"/>
            </a:endParaRPr>
          </a:p>
        </p:txBody>
      </p:sp>
      <p:pic>
        <p:nvPicPr>
          <p:cNvPr id="4" name="Picture 3"/>
          <p:cNvPicPr>
            <a:picLocks noChangeAspect="1"/>
          </p:cNvPicPr>
          <p:nvPr/>
        </p:nvPicPr>
        <p:blipFill>
          <a:blip r:embed="rId2"/>
          <a:stretch>
            <a:fillRect/>
          </a:stretch>
        </p:blipFill>
        <p:spPr>
          <a:xfrm>
            <a:off x="1500482" y="1564922"/>
            <a:ext cx="5954135" cy="5051778"/>
          </a:xfrm>
          <a:prstGeom prst="rect">
            <a:avLst/>
          </a:prstGeom>
        </p:spPr>
      </p:pic>
    </p:spTree>
    <p:extLst>
      <p:ext uri="{BB962C8B-B14F-4D97-AF65-F5344CB8AC3E}">
        <p14:creationId xmlns:p14="http://schemas.microsoft.com/office/powerpoint/2010/main" xmlns="" val="26721748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46100" y="2667000"/>
            <a:ext cx="8140700" cy="3797300"/>
            <a:chOff x="546100" y="2667000"/>
            <a:chExt cx="8140700" cy="3797300"/>
          </a:xfrm>
        </p:grpSpPr>
        <p:pic>
          <p:nvPicPr>
            <p:cNvPr id="4" name="Picture 3"/>
            <p:cNvPicPr>
              <a:picLocks noChangeAspect="1"/>
            </p:cNvPicPr>
            <p:nvPr/>
          </p:nvPicPr>
          <p:blipFill>
            <a:blip r:embed="rId2"/>
            <a:stretch>
              <a:fillRect/>
            </a:stretch>
          </p:blipFill>
          <p:spPr>
            <a:xfrm>
              <a:off x="546100" y="2667000"/>
              <a:ext cx="8140700" cy="932526"/>
            </a:xfrm>
            <a:prstGeom prst="rect">
              <a:avLst/>
            </a:prstGeom>
          </p:spPr>
        </p:pic>
        <p:pic>
          <p:nvPicPr>
            <p:cNvPr id="5" name="Picture 4"/>
            <p:cNvPicPr>
              <a:picLocks noChangeAspect="1"/>
            </p:cNvPicPr>
            <p:nvPr/>
          </p:nvPicPr>
          <p:blipFill>
            <a:blip r:embed="rId3"/>
            <a:stretch>
              <a:fillRect/>
            </a:stretch>
          </p:blipFill>
          <p:spPr>
            <a:xfrm>
              <a:off x="558800" y="3581400"/>
              <a:ext cx="8128000" cy="2882900"/>
            </a:xfrm>
            <a:prstGeom prst="rect">
              <a:avLst/>
            </a:prstGeom>
          </p:spPr>
        </p:pic>
      </p:grpSp>
      <p:pic>
        <p:nvPicPr>
          <p:cNvPr id="6" name="Picture 5"/>
          <p:cNvPicPr>
            <a:picLocks noChangeAspect="1"/>
          </p:cNvPicPr>
          <p:nvPr/>
        </p:nvPicPr>
        <p:blipFill>
          <a:blip r:embed="rId4"/>
          <a:stretch>
            <a:fillRect/>
          </a:stretch>
        </p:blipFill>
        <p:spPr>
          <a:xfrm>
            <a:off x="330200" y="368300"/>
            <a:ext cx="8470900" cy="2044700"/>
          </a:xfrm>
          <a:prstGeom prst="rect">
            <a:avLst/>
          </a:prstGeom>
        </p:spPr>
      </p:pic>
    </p:spTree>
    <p:extLst>
      <p:ext uri="{BB962C8B-B14F-4D97-AF65-F5344CB8AC3E}">
        <p14:creationId xmlns:p14="http://schemas.microsoft.com/office/powerpoint/2010/main" xmlns="" val="395203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3600" dirty="0" err="1" smtClean="0">
                <a:solidFill>
                  <a:srgbClr val="008000"/>
                </a:solidFill>
                <a:latin typeface="Arial"/>
                <a:cs typeface="Arial"/>
              </a:rPr>
              <a:t>Raoult’s</a:t>
            </a:r>
            <a:r>
              <a:rPr lang="en-US" sz="3600" dirty="0" smtClean="0">
                <a:solidFill>
                  <a:srgbClr val="008000"/>
                </a:solidFill>
                <a:latin typeface="Arial"/>
                <a:cs typeface="Arial"/>
              </a:rPr>
              <a:t> Law:</a:t>
            </a:r>
            <a:br>
              <a:rPr lang="en-US" sz="3600" dirty="0" smtClean="0">
                <a:solidFill>
                  <a:srgbClr val="008000"/>
                </a:solidFill>
                <a:latin typeface="Arial"/>
                <a:cs typeface="Arial"/>
              </a:rPr>
            </a:br>
            <a:r>
              <a:rPr lang="en-US" sz="3600" dirty="0" smtClean="0">
                <a:solidFill>
                  <a:srgbClr val="008000"/>
                </a:solidFill>
                <a:latin typeface="Arial"/>
                <a:cs typeface="Arial"/>
              </a:rPr>
              <a:t>Ideal &amp; </a:t>
            </a:r>
            <a:r>
              <a:rPr lang="en-US" sz="3600" dirty="0" err="1" smtClean="0">
                <a:solidFill>
                  <a:srgbClr val="008000"/>
                </a:solidFill>
                <a:latin typeface="Arial"/>
                <a:cs typeface="Arial"/>
              </a:rPr>
              <a:t>Nonideal</a:t>
            </a:r>
            <a:r>
              <a:rPr lang="en-US" sz="3600" dirty="0" smtClean="0">
                <a:solidFill>
                  <a:srgbClr val="008000"/>
                </a:solidFill>
                <a:latin typeface="Arial"/>
                <a:cs typeface="Arial"/>
              </a:rPr>
              <a:t> Solution</a:t>
            </a:r>
            <a:endParaRPr lang="en-US" sz="3600" dirty="0">
              <a:solidFill>
                <a:srgbClr val="008000"/>
              </a:solidFill>
              <a:latin typeface="Arial"/>
              <a:cs typeface="Arial"/>
            </a:endParaRPr>
          </a:p>
        </p:txBody>
      </p:sp>
      <p:pic>
        <p:nvPicPr>
          <p:cNvPr id="5" name="Picture 4"/>
          <p:cNvPicPr>
            <a:picLocks noChangeAspect="1"/>
          </p:cNvPicPr>
          <p:nvPr/>
        </p:nvPicPr>
        <p:blipFill>
          <a:blip r:embed="rId2"/>
          <a:stretch>
            <a:fillRect/>
          </a:stretch>
        </p:blipFill>
        <p:spPr>
          <a:xfrm>
            <a:off x="2984500" y="5024029"/>
            <a:ext cx="2819400" cy="707060"/>
          </a:xfrm>
          <a:prstGeom prst="rect">
            <a:avLst/>
          </a:prstGeom>
        </p:spPr>
      </p:pic>
      <p:sp>
        <p:nvSpPr>
          <p:cNvPr id="9" name="Rectangle 8"/>
          <p:cNvSpPr/>
          <p:nvPr/>
        </p:nvSpPr>
        <p:spPr>
          <a:xfrm>
            <a:off x="241300" y="1521242"/>
            <a:ext cx="8445500" cy="3641509"/>
          </a:xfrm>
          <a:prstGeom prst="rect">
            <a:avLst/>
          </a:prstGeom>
        </p:spPr>
        <p:txBody>
          <a:bodyPr wrap="square">
            <a:spAutoFit/>
          </a:bodyPr>
          <a:lstStyle/>
          <a:p>
            <a:pPr>
              <a:lnSpc>
                <a:spcPct val="110000"/>
              </a:lnSpc>
            </a:pPr>
            <a:r>
              <a:rPr lang="en-US" sz="2200" dirty="0">
                <a:latin typeface="Arial"/>
                <a:cs typeface="Arial"/>
              </a:rPr>
              <a:t>An </a:t>
            </a:r>
            <a:r>
              <a:rPr lang="en-US" sz="2200" i="1" dirty="0">
                <a:latin typeface="Arial"/>
                <a:cs typeface="Arial"/>
              </a:rPr>
              <a:t>ideal solution </a:t>
            </a:r>
            <a:r>
              <a:rPr lang="en-US" sz="2200" dirty="0">
                <a:latin typeface="Arial"/>
                <a:cs typeface="Arial"/>
              </a:rPr>
              <a:t>of substances </a:t>
            </a:r>
            <a:r>
              <a:rPr lang="en-US" sz="2200" i="1" dirty="0">
                <a:latin typeface="Arial"/>
                <a:cs typeface="Arial"/>
              </a:rPr>
              <a:t>A </a:t>
            </a:r>
            <a:r>
              <a:rPr lang="en-US" sz="2200" dirty="0">
                <a:latin typeface="Arial"/>
                <a:cs typeface="Arial"/>
              </a:rPr>
              <a:t>and </a:t>
            </a:r>
            <a:r>
              <a:rPr lang="en-US" sz="2200" i="1" dirty="0">
                <a:latin typeface="Arial"/>
                <a:cs typeface="Arial"/>
              </a:rPr>
              <a:t>B </a:t>
            </a:r>
            <a:r>
              <a:rPr lang="en-US" sz="2200" dirty="0">
                <a:latin typeface="Arial"/>
                <a:cs typeface="Arial"/>
              </a:rPr>
              <a:t>is one in which both substances </a:t>
            </a:r>
            <a:r>
              <a:rPr lang="en-US" sz="2200" dirty="0" smtClean="0">
                <a:latin typeface="Arial"/>
                <a:cs typeface="Arial"/>
              </a:rPr>
              <a:t>follow </a:t>
            </a:r>
            <a:r>
              <a:rPr lang="en-US" sz="2200" dirty="0" err="1" smtClean="0">
                <a:latin typeface="Arial"/>
                <a:cs typeface="Arial"/>
              </a:rPr>
              <a:t>Raoult’s</a:t>
            </a:r>
            <a:r>
              <a:rPr lang="en-US" sz="2200" dirty="0" smtClean="0">
                <a:latin typeface="Arial"/>
                <a:cs typeface="Arial"/>
              </a:rPr>
              <a:t> </a:t>
            </a:r>
            <a:r>
              <a:rPr lang="en-US" sz="2200" dirty="0">
                <a:latin typeface="Arial"/>
                <a:cs typeface="Arial"/>
              </a:rPr>
              <a:t>law for all values of mole fractions. Such solutions occur when the </a:t>
            </a:r>
            <a:r>
              <a:rPr lang="en-US" sz="2200" dirty="0" smtClean="0">
                <a:latin typeface="Arial"/>
                <a:cs typeface="Arial"/>
              </a:rPr>
              <a:t>substances are </a:t>
            </a:r>
            <a:r>
              <a:rPr lang="en-US" sz="2200" dirty="0">
                <a:latin typeface="Arial"/>
                <a:cs typeface="Arial"/>
              </a:rPr>
              <a:t>chemically similar so that the intermolecular forces between </a:t>
            </a:r>
            <a:r>
              <a:rPr lang="en-US" sz="2200" i="1" dirty="0">
                <a:latin typeface="Arial"/>
                <a:cs typeface="Arial"/>
              </a:rPr>
              <a:t>A </a:t>
            </a:r>
            <a:r>
              <a:rPr lang="en-US" sz="2200" dirty="0">
                <a:latin typeface="Arial"/>
                <a:cs typeface="Arial"/>
              </a:rPr>
              <a:t>and </a:t>
            </a:r>
            <a:r>
              <a:rPr lang="en-US" sz="2200" i="1" dirty="0" smtClean="0">
                <a:latin typeface="Arial"/>
                <a:cs typeface="Arial"/>
              </a:rPr>
              <a:t>B </a:t>
            </a:r>
            <a:r>
              <a:rPr lang="en-US" sz="2200" dirty="0" smtClean="0">
                <a:latin typeface="Arial"/>
                <a:cs typeface="Arial"/>
              </a:rPr>
              <a:t>molecules </a:t>
            </a:r>
            <a:r>
              <a:rPr lang="en-US" sz="2200" dirty="0">
                <a:latin typeface="Arial"/>
                <a:cs typeface="Arial"/>
              </a:rPr>
              <a:t>are similar to those between two </a:t>
            </a:r>
            <a:r>
              <a:rPr lang="en-US" sz="2200" i="1" dirty="0">
                <a:latin typeface="Arial"/>
                <a:cs typeface="Arial"/>
              </a:rPr>
              <a:t>A </a:t>
            </a:r>
            <a:r>
              <a:rPr lang="en-US" sz="2200" dirty="0">
                <a:latin typeface="Arial"/>
                <a:cs typeface="Arial"/>
              </a:rPr>
              <a:t>molecules or between two </a:t>
            </a:r>
            <a:r>
              <a:rPr lang="en-US" sz="2200" i="1" dirty="0">
                <a:latin typeface="Arial"/>
                <a:cs typeface="Arial"/>
              </a:rPr>
              <a:t>B </a:t>
            </a:r>
            <a:r>
              <a:rPr lang="en-US" sz="2200" dirty="0" smtClean="0">
                <a:latin typeface="Arial"/>
                <a:cs typeface="Arial"/>
              </a:rPr>
              <a:t>molecules. </a:t>
            </a:r>
          </a:p>
          <a:p>
            <a:pPr>
              <a:lnSpc>
                <a:spcPct val="110000"/>
              </a:lnSpc>
            </a:pPr>
            <a:endParaRPr lang="en-US" sz="1200" dirty="0" smtClean="0">
              <a:latin typeface="Arial"/>
              <a:cs typeface="Arial"/>
            </a:endParaRPr>
          </a:p>
          <a:p>
            <a:pPr>
              <a:lnSpc>
                <a:spcPct val="110000"/>
              </a:lnSpc>
            </a:pPr>
            <a:r>
              <a:rPr lang="en-US" sz="2200" dirty="0" smtClean="0">
                <a:latin typeface="Arial"/>
                <a:cs typeface="Arial"/>
              </a:rPr>
              <a:t>Therefore</a:t>
            </a:r>
            <a:r>
              <a:rPr lang="en-US" sz="2200" dirty="0">
                <a:latin typeface="Arial"/>
                <a:cs typeface="Arial"/>
              </a:rPr>
              <a:t>, the total vapor </a:t>
            </a:r>
            <a:r>
              <a:rPr lang="en-US" sz="2200" dirty="0" smtClean="0">
                <a:latin typeface="Arial"/>
                <a:cs typeface="Arial"/>
              </a:rPr>
              <a:t>pressure over </a:t>
            </a:r>
            <a:r>
              <a:rPr lang="en-US" sz="2200" dirty="0">
                <a:latin typeface="Arial"/>
                <a:cs typeface="Arial"/>
              </a:rPr>
              <a:t>an ideal solution equals the sum of the partial vapor pressures, each </a:t>
            </a:r>
            <a:r>
              <a:rPr lang="en-US" sz="2200" dirty="0" smtClean="0">
                <a:latin typeface="Arial"/>
                <a:cs typeface="Arial"/>
              </a:rPr>
              <a:t>of which </a:t>
            </a:r>
            <a:r>
              <a:rPr lang="en-US" sz="2200" dirty="0">
                <a:latin typeface="Arial"/>
                <a:cs typeface="Arial"/>
              </a:rPr>
              <a:t>is given by </a:t>
            </a:r>
            <a:r>
              <a:rPr lang="en-US" sz="2200" dirty="0" err="1">
                <a:latin typeface="Arial"/>
                <a:cs typeface="Arial"/>
              </a:rPr>
              <a:t>Raoult’s</a:t>
            </a:r>
            <a:r>
              <a:rPr lang="en-US" sz="2200" dirty="0">
                <a:latin typeface="Arial"/>
                <a:cs typeface="Arial"/>
              </a:rPr>
              <a:t> law:</a:t>
            </a:r>
          </a:p>
        </p:txBody>
      </p:sp>
    </p:spTree>
    <p:extLst>
      <p:ext uri="{BB962C8B-B14F-4D97-AF65-F5344CB8AC3E}">
        <p14:creationId xmlns:p14="http://schemas.microsoft.com/office/powerpoint/2010/main" xmlns="" val="23953759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047096"/>
            <a:ext cx="8483600" cy="5370701"/>
          </a:xfrm>
          <a:prstGeom prst="rect">
            <a:avLst/>
          </a:prstGeom>
        </p:spPr>
        <p:txBody>
          <a:bodyPr wrap="square">
            <a:spAutoFit/>
          </a:bodyPr>
          <a:lstStyle/>
          <a:p>
            <a:r>
              <a:rPr lang="en-US" sz="2000" dirty="0">
                <a:latin typeface="Arial"/>
                <a:cs typeface="Arial"/>
              </a:rPr>
              <a:t>Solutions of benzene, C</a:t>
            </a:r>
            <a:r>
              <a:rPr lang="en-US" sz="2000" baseline="-25000" dirty="0">
                <a:latin typeface="Arial"/>
                <a:cs typeface="Arial"/>
              </a:rPr>
              <a:t>6</a:t>
            </a:r>
            <a:r>
              <a:rPr lang="en-US" sz="2000" dirty="0">
                <a:latin typeface="Arial"/>
                <a:cs typeface="Arial"/>
              </a:rPr>
              <a:t>H</a:t>
            </a:r>
            <a:r>
              <a:rPr lang="en-US" sz="2000" baseline="-25000" dirty="0">
                <a:latin typeface="Arial"/>
                <a:cs typeface="Arial"/>
              </a:rPr>
              <a:t>6</a:t>
            </a:r>
            <a:r>
              <a:rPr lang="en-US" sz="2000" dirty="0">
                <a:latin typeface="Arial"/>
                <a:cs typeface="Arial"/>
              </a:rPr>
              <a:t>, and toluene, C</a:t>
            </a:r>
            <a:r>
              <a:rPr lang="en-US" sz="2000" baseline="-25000" dirty="0">
                <a:latin typeface="Arial"/>
                <a:cs typeface="Arial"/>
              </a:rPr>
              <a:t>6</a:t>
            </a:r>
            <a:r>
              <a:rPr lang="en-US" sz="2000" dirty="0">
                <a:latin typeface="Arial"/>
                <a:cs typeface="Arial"/>
              </a:rPr>
              <a:t>H</a:t>
            </a:r>
            <a:r>
              <a:rPr lang="en-US" sz="2000" baseline="-25000" dirty="0">
                <a:latin typeface="Arial"/>
                <a:cs typeface="Arial"/>
              </a:rPr>
              <a:t>5</a:t>
            </a:r>
            <a:r>
              <a:rPr lang="en-US" sz="2000" dirty="0">
                <a:latin typeface="Arial"/>
                <a:cs typeface="Arial"/>
              </a:rPr>
              <a:t>CH</a:t>
            </a:r>
            <a:r>
              <a:rPr lang="en-US" sz="2000" baseline="-25000" dirty="0">
                <a:latin typeface="Arial"/>
                <a:cs typeface="Arial"/>
              </a:rPr>
              <a:t>3</a:t>
            </a:r>
            <a:r>
              <a:rPr lang="en-US" sz="2000" dirty="0">
                <a:latin typeface="Arial"/>
                <a:cs typeface="Arial"/>
              </a:rPr>
              <a:t>, are ideal</a:t>
            </a:r>
            <a:r>
              <a:rPr lang="en-US" sz="2000" dirty="0" smtClean="0">
                <a:latin typeface="Arial"/>
                <a:cs typeface="Arial"/>
              </a:rPr>
              <a:t>.</a:t>
            </a:r>
          </a:p>
          <a:p>
            <a:endParaRPr lang="en-US" sz="1200" dirty="0">
              <a:latin typeface="Arial"/>
              <a:cs typeface="Arial"/>
            </a:endParaRPr>
          </a:p>
          <a:p>
            <a:r>
              <a:rPr lang="en-US" sz="2000" dirty="0">
                <a:latin typeface="Arial"/>
                <a:cs typeface="Arial"/>
              </a:rPr>
              <a:t>Suppose a solution is 0.70 mole fraction benzene and 0.30 mole fraction </a:t>
            </a:r>
            <a:r>
              <a:rPr lang="en-US" sz="2000" dirty="0" smtClean="0">
                <a:latin typeface="Arial"/>
                <a:cs typeface="Arial"/>
              </a:rPr>
              <a:t>toluene. The </a:t>
            </a:r>
            <a:r>
              <a:rPr lang="en-US" sz="2000" dirty="0">
                <a:latin typeface="Arial"/>
                <a:cs typeface="Arial"/>
              </a:rPr>
              <a:t>vapor pressures of pure benzene and pure toluene are 75 mmHg and 22 mmHg</a:t>
            </a:r>
            <a:r>
              <a:rPr lang="en-US" sz="2000" dirty="0" smtClean="0">
                <a:latin typeface="Arial"/>
                <a:cs typeface="Arial"/>
              </a:rPr>
              <a:t>, respectively</a:t>
            </a:r>
            <a:r>
              <a:rPr lang="en-US" sz="2000" dirty="0">
                <a:latin typeface="Arial"/>
                <a:cs typeface="Arial"/>
              </a:rPr>
              <a:t>. Hence, the total vapor pressure </a:t>
            </a:r>
            <a:r>
              <a:rPr lang="en-US" sz="2000" dirty="0" smtClean="0">
                <a:latin typeface="Arial"/>
                <a:cs typeface="Arial"/>
              </a:rPr>
              <a:t>is</a:t>
            </a:r>
          </a:p>
          <a:p>
            <a:endParaRPr lang="en-US" sz="2000" dirty="0">
              <a:latin typeface="Arial"/>
              <a:cs typeface="Arial"/>
            </a:endParaRPr>
          </a:p>
          <a:p>
            <a:endParaRPr lang="en-US" sz="2000" dirty="0" smtClean="0">
              <a:latin typeface="Arial"/>
              <a:cs typeface="Arial"/>
            </a:endParaRPr>
          </a:p>
          <a:p>
            <a:r>
              <a:rPr lang="en-US" sz="2000" dirty="0">
                <a:latin typeface="Arial"/>
                <a:cs typeface="Arial"/>
              </a:rPr>
              <a:t>T</a:t>
            </a:r>
            <a:r>
              <a:rPr lang="en-US" sz="2000" dirty="0" smtClean="0">
                <a:latin typeface="Arial"/>
                <a:cs typeface="Arial"/>
              </a:rPr>
              <a:t>he </a:t>
            </a:r>
            <a:r>
              <a:rPr lang="en-US" sz="2000" dirty="0">
                <a:latin typeface="Arial"/>
                <a:cs typeface="Arial"/>
              </a:rPr>
              <a:t>vapor over this solution is richer in the more </a:t>
            </a:r>
            <a:r>
              <a:rPr lang="en-US" sz="2000" dirty="0" smtClean="0">
                <a:latin typeface="Arial"/>
                <a:cs typeface="Arial"/>
              </a:rPr>
              <a:t>volatile component </a:t>
            </a:r>
            <a:r>
              <a:rPr lang="en-US" sz="2000" dirty="0">
                <a:latin typeface="Arial"/>
                <a:cs typeface="Arial"/>
              </a:rPr>
              <a:t>(benzene). </a:t>
            </a:r>
            <a:r>
              <a:rPr lang="en-US" sz="2000" dirty="0" smtClean="0">
                <a:latin typeface="Arial"/>
                <a:cs typeface="Arial"/>
              </a:rPr>
              <a:t>The </a:t>
            </a:r>
            <a:r>
              <a:rPr lang="en-US" sz="2000" dirty="0">
                <a:latin typeface="Arial"/>
                <a:cs typeface="Arial"/>
              </a:rPr>
              <a:t>partial vapor pressure of benzene over the solution </a:t>
            </a:r>
            <a:r>
              <a:rPr lang="en-US" sz="2000" dirty="0" smtClean="0">
                <a:latin typeface="Arial"/>
                <a:cs typeface="Arial"/>
              </a:rPr>
              <a:t>is</a:t>
            </a:r>
          </a:p>
          <a:p>
            <a:endParaRPr lang="en-US" sz="2000" dirty="0">
              <a:latin typeface="Arial"/>
              <a:cs typeface="Arial"/>
            </a:endParaRPr>
          </a:p>
          <a:p>
            <a:endParaRPr lang="en-US" sz="1400" dirty="0" smtClean="0">
              <a:latin typeface="Arial"/>
              <a:cs typeface="Arial"/>
            </a:endParaRPr>
          </a:p>
          <a:p>
            <a:r>
              <a:rPr lang="en-US" sz="2000" dirty="0">
                <a:latin typeface="Arial"/>
                <a:cs typeface="Arial"/>
              </a:rPr>
              <a:t>Because the total vapor pressure is 59 mmHg, the mole fraction of benzene in </a:t>
            </a:r>
            <a:r>
              <a:rPr lang="en-US" sz="2000" dirty="0" smtClean="0">
                <a:latin typeface="Arial"/>
                <a:cs typeface="Arial"/>
              </a:rPr>
              <a:t>the vapor is</a:t>
            </a:r>
          </a:p>
          <a:p>
            <a:endParaRPr lang="en-US" sz="2000" dirty="0">
              <a:latin typeface="Arial"/>
              <a:cs typeface="Arial"/>
            </a:endParaRPr>
          </a:p>
          <a:p>
            <a:endParaRPr lang="en-US" sz="2000" dirty="0" smtClean="0">
              <a:latin typeface="Arial"/>
              <a:cs typeface="Arial"/>
            </a:endParaRPr>
          </a:p>
          <a:p>
            <a:endParaRPr lang="en-US" sz="1100" dirty="0" smtClean="0">
              <a:latin typeface="Arial"/>
              <a:cs typeface="Arial"/>
            </a:endParaRPr>
          </a:p>
          <a:p>
            <a:r>
              <a:rPr lang="en-US" sz="2000" dirty="0" smtClean="0">
                <a:latin typeface="Arial"/>
                <a:cs typeface="Arial"/>
              </a:rPr>
              <a:t>The </a:t>
            </a:r>
            <a:r>
              <a:rPr lang="en-US" sz="2000" dirty="0">
                <a:latin typeface="Arial"/>
                <a:cs typeface="Arial"/>
              </a:rPr>
              <a:t>vapor is 0.90 mole fraction benzene, whereas the liquid solution is 0.70 </a:t>
            </a:r>
            <a:r>
              <a:rPr lang="en-US" sz="2000" dirty="0" smtClean="0">
                <a:latin typeface="Arial"/>
                <a:cs typeface="Arial"/>
              </a:rPr>
              <a:t>mole fraction </a:t>
            </a:r>
            <a:r>
              <a:rPr lang="en-US" sz="2000" dirty="0">
                <a:latin typeface="Arial"/>
                <a:cs typeface="Arial"/>
              </a:rPr>
              <a:t>benzene</a:t>
            </a:r>
            <a:r>
              <a:rPr lang="en-US" sz="2000" dirty="0" smtClean="0">
                <a:latin typeface="Arial"/>
                <a:cs typeface="Arial"/>
              </a:rPr>
              <a:t>.</a:t>
            </a:r>
            <a:endParaRPr lang="en-US" sz="2000" dirty="0">
              <a:latin typeface="Arial"/>
              <a:cs typeface="Arial"/>
            </a:endParaRPr>
          </a:p>
        </p:txBody>
      </p:sp>
      <p:pic>
        <p:nvPicPr>
          <p:cNvPr id="4" name="Picture 3"/>
          <p:cNvPicPr>
            <a:picLocks noChangeAspect="1"/>
          </p:cNvPicPr>
          <p:nvPr/>
        </p:nvPicPr>
        <p:blipFill>
          <a:blip r:embed="rId2"/>
          <a:stretch>
            <a:fillRect/>
          </a:stretch>
        </p:blipFill>
        <p:spPr>
          <a:xfrm>
            <a:off x="609600" y="2591677"/>
            <a:ext cx="7721600" cy="418222"/>
          </a:xfrm>
          <a:prstGeom prst="rect">
            <a:avLst/>
          </a:prstGeom>
        </p:spPr>
      </p:pic>
      <p:pic>
        <p:nvPicPr>
          <p:cNvPr id="5" name="Picture 4"/>
          <p:cNvPicPr>
            <a:picLocks noChangeAspect="1"/>
          </p:cNvPicPr>
          <p:nvPr/>
        </p:nvPicPr>
        <p:blipFill>
          <a:blip r:embed="rId3"/>
          <a:stretch>
            <a:fillRect/>
          </a:stretch>
        </p:blipFill>
        <p:spPr>
          <a:xfrm>
            <a:off x="2552701" y="3793754"/>
            <a:ext cx="4000500" cy="434163"/>
          </a:xfrm>
          <a:prstGeom prst="rect">
            <a:avLst/>
          </a:prstGeom>
        </p:spPr>
      </p:pic>
      <p:pic>
        <p:nvPicPr>
          <p:cNvPr id="6" name="Picture 5"/>
          <p:cNvPicPr>
            <a:picLocks noChangeAspect="1"/>
          </p:cNvPicPr>
          <p:nvPr/>
        </p:nvPicPr>
        <p:blipFill>
          <a:blip r:embed="rId4"/>
          <a:stretch>
            <a:fillRect/>
          </a:stretch>
        </p:blipFill>
        <p:spPr>
          <a:xfrm>
            <a:off x="3310261" y="4734626"/>
            <a:ext cx="2188839" cy="802574"/>
          </a:xfrm>
          <a:prstGeom prst="rect">
            <a:avLst/>
          </a:prstGeom>
        </p:spPr>
      </p:pic>
      <p:sp>
        <p:nvSpPr>
          <p:cNvPr id="8" name="Title 1"/>
          <p:cNvSpPr>
            <a:spLocks noGrp="1"/>
          </p:cNvSpPr>
          <p:nvPr>
            <p:ph type="title"/>
          </p:nvPr>
        </p:nvSpPr>
        <p:spPr>
          <a:xfrm>
            <a:off x="457200" y="84138"/>
            <a:ext cx="8229600" cy="1143000"/>
          </a:xfrm>
        </p:spPr>
        <p:txBody>
          <a:bodyPr>
            <a:noAutofit/>
          </a:bodyPr>
          <a:lstStyle/>
          <a:p>
            <a:r>
              <a:rPr lang="en-US" sz="3600" dirty="0" smtClean="0">
                <a:solidFill>
                  <a:srgbClr val="008000"/>
                </a:solidFill>
                <a:latin typeface="Arial"/>
                <a:cs typeface="Arial"/>
              </a:rPr>
              <a:t>Ideal Solution</a:t>
            </a:r>
            <a:endParaRPr lang="en-US" sz="3600" dirty="0">
              <a:solidFill>
                <a:srgbClr val="008000"/>
              </a:solidFill>
              <a:latin typeface="Arial"/>
              <a:cs typeface="Arial"/>
            </a:endParaRPr>
          </a:p>
        </p:txBody>
      </p:sp>
      <p:sp>
        <p:nvSpPr>
          <p:cNvPr id="9" name="Rectangle 8"/>
          <p:cNvSpPr/>
          <p:nvPr/>
        </p:nvSpPr>
        <p:spPr>
          <a:xfrm>
            <a:off x="444500" y="6312068"/>
            <a:ext cx="8382000" cy="430887"/>
          </a:xfrm>
          <a:prstGeom prst="rect">
            <a:avLst/>
          </a:prstGeom>
          <a:ln>
            <a:solidFill>
              <a:srgbClr val="800000"/>
            </a:solidFill>
          </a:ln>
        </p:spPr>
        <p:txBody>
          <a:bodyPr wrap="square">
            <a:spAutoFit/>
          </a:bodyPr>
          <a:lstStyle/>
          <a:p>
            <a:r>
              <a:rPr lang="en-US" sz="2200" dirty="0">
                <a:solidFill>
                  <a:schemeClr val="accent5">
                    <a:lumMod val="75000"/>
                  </a:schemeClr>
                </a:solidFill>
                <a:latin typeface="Arial"/>
                <a:cs typeface="Arial"/>
              </a:rPr>
              <a:t>T</a:t>
            </a:r>
            <a:r>
              <a:rPr lang="en-US" sz="2200" dirty="0" smtClean="0">
                <a:solidFill>
                  <a:schemeClr val="accent5">
                    <a:lumMod val="75000"/>
                  </a:schemeClr>
                </a:solidFill>
                <a:latin typeface="Arial"/>
                <a:cs typeface="Arial"/>
              </a:rPr>
              <a:t>he </a:t>
            </a:r>
            <a:r>
              <a:rPr lang="en-US" sz="2200" dirty="0">
                <a:solidFill>
                  <a:schemeClr val="accent5">
                    <a:lumMod val="75000"/>
                  </a:schemeClr>
                </a:solidFill>
                <a:latin typeface="Arial"/>
                <a:cs typeface="Arial"/>
              </a:rPr>
              <a:t>vapor over a solution is richer in </a:t>
            </a:r>
            <a:r>
              <a:rPr lang="en-US" sz="2200" dirty="0" smtClean="0">
                <a:solidFill>
                  <a:schemeClr val="accent5">
                    <a:lumMod val="75000"/>
                  </a:schemeClr>
                </a:solidFill>
                <a:latin typeface="Arial"/>
                <a:cs typeface="Arial"/>
              </a:rPr>
              <a:t>the more </a:t>
            </a:r>
            <a:r>
              <a:rPr lang="en-US" sz="2200" dirty="0">
                <a:solidFill>
                  <a:schemeClr val="accent5">
                    <a:lumMod val="75000"/>
                  </a:schemeClr>
                </a:solidFill>
                <a:latin typeface="Arial"/>
                <a:cs typeface="Arial"/>
              </a:rPr>
              <a:t>volatile component</a:t>
            </a:r>
          </a:p>
        </p:txBody>
      </p:sp>
    </p:spTree>
    <p:extLst>
      <p:ext uri="{BB962C8B-B14F-4D97-AF65-F5344CB8AC3E}">
        <p14:creationId xmlns:p14="http://schemas.microsoft.com/office/powerpoint/2010/main" xmlns="" val="30835635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568" y="558800"/>
            <a:ext cx="6017793" cy="6197600"/>
          </a:xfrm>
          <a:prstGeom prst="rect">
            <a:avLst/>
          </a:prstGeom>
        </p:spPr>
      </p:pic>
      <p:sp>
        <p:nvSpPr>
          <p:cNvPr id="6" name="TextBox 5"/>
          <p:cNvSpPr txBox="1"/>
          <p:nvPr/>
        </p:nvSpPr>
        <p:spPr>
          <a:xfrm>
            <a:off x="1668966" y="128369"/>
            <a:ext cx="4443795" cy="646331"/>
          </a:xfrm>
          <a:prstGeom prst="rect">
            <a:avLst/>
          </a:prstGeom>
          <a:noFill/>
        </p:spPr>
        <p:txBody>
          <a:bodyPr wrap="none" rtlCol="0">
            <a:spAutoFit/>
          </a:bodyPr>
          <a:lstStyle/>
          <a:p>
            <a:r>
              <a:rPr lang="en-US" sz="3600" dirty="0" smtClean="0">
                <a:solidFill>
                  <a:srgbClr val="008000"/>
                </a:solidFill>
                <a:latin typeface="Arial"/>
                <a:cs typeface="Arial"/>
              </a:rPr>
              <a:t>Fractional Distillation</a:t>
            </a:r>
            <a:endParaRPr lang="en-US" sz="3600" dirty="0">
              <a:solidFill>
                <a:srgbClr val="008000"/>
              </a:solidFill>
              <a:latin typeface="Arial"/>
              <a:cs typeface="Arial"/>
            </a:endParaRPr>
          </a:p>
        </p:txBody>
      </p:sp>
      <p:sp>
        <p:nvSpPr>
          <p:cNvPr id="7" name="Rectangle 6"/>
          <p:cNvSpPr/>
          <p:nvPr/>
        </p:nvSpPr>
        <p:spPr>
          <a:xfrm>
            <a:off x="6112760" y="652840"/>
            <a:ext cx="3094740" cy="6262610"/>
          </a:xfrm>
          <a:prstGeom prst="rect">
            <a:avLst/>
          </a:prstGeom>
        </p:spPr>
        <p:txBody>
          <a:bodyPr wrap="square">
            <a:spAutoFit/>
          </a:bodyPr>
          <a:lstStyle/>
          <a:p>
            <a:pPr>
              <a:lnSpc>
                <a:spcPct val="105000"/>
              </a:lnSpc>
            </a:pPr>
            <a:r>
              <a:rPr lang="en-US" sz="1700" dirty="0" smtClean="0">
                <a:latin typeface="Arial"/>
                <a:cs typeface="Arial"/>
              </a:rPr>
              <a:t>If </a:t>
            </a:r>
            <a:r>
              <a:rPr lang="en-US" sz="1700" dirty="0">
                <a:latin typeface="Arial"/>
                <a:cs typeface="Arial"/>
              </a:rPr>
              <a:t>you distill a mixture </a:t>
            </a:r>
            <a:r>
              <a:rPr lang="en-US" sz="1700" dirty="0" smtClean="0">
                <a:latin typeface="Arial"/>
                <a:cs typeface="Arial"/>
              </a:rPr>
              <a:t>of benzene </a:t>
            </a:r>
            <a:r>
              <a:rPr lang="en-US" sz="1700" dirty="0">
                <a:latin typeface="Arial"/>
                <a:cs typeface="Arial"/>
              </a:rPr>
              <a:t>and toluene, </a:t>
            </a:r>
            <a:r>
              <a:rPr lang="en-US" sz="1700" dirty="0" smtClean="0">
                <a:latin typeface="Arial"/>
                <a:cs typeface="Arial"/>
              </a:rPr>
              <a:t>the vapor </a:t>
            </a:r>
            <a:r>
              <a:rPr lang="en-US" sz="1700" dirty="0">
                <a:latin typeface="Arial"/>
                <a:cs typeface="Arial"/>
              </a:rPr>
              <a:t>and the resulting</a:t>
            </a:r>
          </a:p>
          <a:p>
            <a:pPr>
              <a:lnSpc>
                <a:spcPct val="105000"/>
              </a:lnSpc>
            </a:pPr>
            <a:r>
              <a:rPr lang="en-US" sz="1700" dirty="0">
                <a:latin typeface="Arial"/>
                <a:cs typeface="Arial"/>
              </a:rPr>
              <a:t>liquid that distills over </a:t>
            </a:r>
            <a:r>
              <a:rPr lang="en-US" sz="1700" dirty="0" smtClean="0">
                <a:latin typeface="Arial"/>
                <a:cs typeface="Arial"/>
              </a:rPr>
              <a:t>will </a:t>
            </a:r>
            <a:r>
              <a:rPr lang="en-US" sz="1700" dirty="0">
                <a:latin typeface="Arial"/>
                <a:cs typeface="Arial"/>
              </a:rPr>
              <a:t>be richer in benzene, the more </a:t>
            </a:r>
            <a:r>
              <a:rPr lang="en-US" sz="1700" dirty="0" smtClean="0">
                <a:latin typeface="Arial"/>
                <a:cs typeface="Arial"/>
              </a:rPr>
              <a:t>volatile component</a:t>
            </a:r>
            <a:r>
              <a:rPr lang="en-US" sz="1700" dirty="0">
                <a:latin typeface="Arial"/>
                <a:cs typeface="Arial"/>
              </a:rPr>
              <a:t>. If you then take this distillate and distill </a:t>
            </a:r>
            <a:r>
              <a:rPr lang="en-US" sz="1700" i="1" dirty="0">
                <a:latin typeface="Arial"/>
                <a:cs typeface="Arial"/>
              </a:rPr>
              <a:t>it, </a:t>
            </a:r>
            <a:r>
              <a:rPr lang="en-US" sz="1700" dirty="0">
                <a:latin typeface="Arial"/>
                <a:cs typeface="Arial"/>
              </a:rPr>
              <a:t>the vapor and the </a:t>
            </a:r>
            <a:r>
              <a:rPr lang="en-US" sz="1700" dirty="0" smtClean="0">
                <a:latin typeface="Arial"/>
                <a:cs typeface="Arial"/>
              </a:rPr>
              <a:t>resulting liquid </a:t>
            </a:r>
            <a:r>
              <a:rPr lang="en-US" sz="1700" dirty="0">
                <a:latin typeface="Arial"/>
                <a:cs typeface="Arial"/>
              </a:rPr>
              <a:t>that comes over will be even richer in benzene. After many such distillations</a:t>
            </a:r>
            <a:r>
              <a:rPr lang="en-US" sz="1700" dirty="0" smtClean="0">
                <a:latin typeface="Arial"/>
                <a:cs typeface="Arial"/>
              </a:rPr>
              <a:t>, you </a:t>
            </a:r>
            <a:r>
              <a:rPr lang="en-US" sz="1700" dirty="0">
                <a:latin typeface="Arial"/>
                <a:cs typeface="Arial"/>
              </a:rPr>
              <a:t>can obtain nearly </a:t>
            </a:r>
            <a:r>
              <a:rPr lang="en-US" sz="1700" dirty="0" smtClean="0">
                <a:latin typeface="Arial"/>
                <a:cs typeface="Arial"/>
              </a:rPr>
              <a:t>pure benzene.</a:t>
            </a:r>
          </a:p>
          <a:p>
            <a:pPr>
              <a:lnSpc>
                <a:spcPct val="105000"/>
              </a:lnSpc>
            </a:pPr>
            <a:endParaRPr lang="en-US" sz="800" dirty="0" smtClean="0">
              <a:latin typeface="Arial"/>
              <a:cs typeface="Arial"/>
            </a:endParaRPr>
          </a:p>
          <a:p>
            <a:pPr>
              <a:lnSpc>
                <a:spcPct val="105000"/>
              </a:lnSpc>
            </a:pPr>
            <a:r>
              <a:rPr lang="en-US" sz="1700" dirty="0" smtClean="0">
                <a:latin typeface="Arial"/>
                <a:cs typeface="Arial"/>
              </a:rPr>
              <a:t>In </a:t>
            </a:r>
            <a:r>
              <a:rPr lang="en-US" sz="1700" dirty="0">
                <a:latin typeface="Arial"/>
                <a:cs typeface="Arial"/>
              </a:rPr>
              <a:t>practice, instead of actually performing a series of simple distillations to separate</a:t>
            </a:r>
          </a:p>
          <a:p>
            <a:pPr>
              <a:lnSpc>
                <a:spcPct val="105000"/>
              </a:lnSpc>
            </a:pPr>
            <a:r>
              <a:rPr lang="en-US" sz="1700" dirty="0">
                <a:latin typeface="Arial"/>
                <a:cs typeface="Arial"/>
              </a:rPr>
              <a:t>the volatile components of a mixture, you perform a single </a:t>
            </a:r>
            <a:r>
              <a:rPr lang="en-US" sz="1700" i="1" dirty="0">
                <a:latin typeface="Arial"/>
                <a:cs typeface="Arial"/>
              </a:rPr>
              <a:t>fractional distillation</a:t>
            </a:r>
          </a:p>
          <a:p>
            <a:pPr>
              <a:lnSpc>
                <a:spcPct val="105000"/>
              </a:lnSpc>
            </a:pPr>
            <a:r>
              <a:rPr lang="en-US" sz="1700" dirty="0">
                <a:latin typeface="Arial"/>
                <a:cs typeface="Arial"/>
              </a:rPr>
              <a:t>using a fractionating column, such as the one shown in </a:t>
            </a:r>
            <a:r>
              <a:rPr lang="en-US" sz="1700" dirty="0" smtClean="0">
                <a:latin typeface="Arial"/>
                <a:cs typeface="Arial"/>
              </a:rPr>
              <a:t>Figure.</a:t>
            </a:r>
            <a:endParaRPr lang="en-US" sz="1700" dirty="0">
              <a:latin typeface="Arial"/>
              <a:cs typeface="Arial"/>
            </a:endParaRPr>
          </a:p>
        </p:txBody>
      </p:sp>
    </p:spTree>
    <p:extLst>
      <p:ext uri="{BB962C8B-B14F-4D97-AF65-F5344CB8AC3E}">
        <p14:creationId xmlns:p14="http://schemas.microsoft.com/office/powerpoint/2010/main" xmlns="" val="15959981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84138"/>
            <a:ext cx="8229600" cy="1143000"/>
          </a:xfrm>
        </p:spPr>
        <p:txBody>
          <a:bodyPr>
            <a:noAutofit/>
          </a:bodyPr>
          <a:lstStyle/>
          <a:p>
            <a:r>
              <a:rPr lang="en-US" sz="3600" dirty="0" smtClean="0">
                <a:solidFill>
                  <a:srgbClr val="008000"/>
                </a:solidFill>
                <a:latin typeface="Arial"/>
                <a:cs typeface="Arial"/>
              </a:rPr>
              <a:t>Ideal Solution</a:t>
            </a:r>
            <a:endParaRPr lang="en-US" sz="36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1308100" y="1515950"/>
            <a:ext cx="6337300" cy="5176950"/>
          </a:xfrm>
          <a:prstGeom prst="rect">
            <a:avLst/>
          </a:prstGeom>
        </p:spPr>
      </p:pic>
    </p:spTree>
    <p:extLst>
      <p:ext uri="{BB962C8B-B14F-4D97-AF65-F5344CB8AC3E}">
        <p14:creationId xmlns:p14="http://schemas.microsoft.com/office/powerpoint/2010/main" xmlns="" val="26547611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84138"/>
            <a:ext cx="8229600" cy="1143000"/>
          </a:xfrm>
        </p:spPr>
        <p:txBody>
          <a:bodyPr>
            <a:noAutofit/>
          </a:bodyPr>
          <a:lstStyle/>
          <a:p>
            <a:r>
              <a:rPr lang="en-US" sz="3600" dirty="0" smtClean="0">
                <a:solidFill>
                  <a:srgbClr val="008000"/>
                </a:solidFill>
                <a:latin typeface="Arial"/>
                <a:cs typeface="Arial"/>
              </a:rPr>
              <a:t>Boiling-Point Elevation</a:t>
            </a:r>
            <a:endParaRPr lang="en-US" sz="3600" dirty="0">
              <a:solidFill>
                <a:srgbClr val="008000"/>
              </a:solidFill>
              <a:latin typeface="Arial"/>
              <a:cs typeface="Arial"/>
            </a:endParaRPr>
          </a:p>
        </p:txBody>
      </p:sp>
      <p:sp>
        <p:nvSpPr>
          <p:cNvPr id="10" name="Rectangle 9"/>
          <p:cNvSpPr/>
          <p:nvPr/>
        </p:nvSpPr>
        <p:spPr>
          <a:xfrm>
            <a:off x="711200" y="1604984"/>
            <a:ext cx="7658100" cy="4995214"/>
          </a:xfrm>
          <a:prstGeom prst="rect">
            <a:avLst/>
          </a:prstGeom>
        </p:spPr>
        <p:txBody>
          <a:bodyPr wrap="square">
            <a:spAutoFit/>
          </a:bodyPr>
          <a:lstStyle/>
          <a:p>
            <a:pPr>
              <a:lnSpc>
                <a:spcPct val="110000"/>
              </a:lnSpc>
            </a:pPr>
            <a:r>
              <a:rPr lang="en-US" sz="2200" dirty="0">
                <a:latin typeface="Arial"/>
                <a:cs typeface="Arial"/>
              </a:rPr>
              <a:t>The boiling-point elevation, </a:t>
            </a:r>
            <a:r>
              <a:rPr lang="en-US" sz="2200" dirty="0" err="1" smtClean="0">
                <a:latin typeface="Arial"/>
                <a:cs typeface="Arial"/>
              </a:rPr>
              <a:t>Δ</a:t>
            </a:r>
            <a:r>
              <a:rPr lang="en-US" sz="2200" i="1" dirty="0" err="1" smtClean="0">
                <a:latin typeface="Arial"/>
                <a:cs typeface="Arial"/>
              </a:rPr>
              <a:t>T</a:t>
            </a:r>
            <a:r>
              <a:rPr lang="en-US" sz="2200" i="1" baseline="-25000" dirty="0" err="1" smtClean="0">
                <a:latin typeface="Arial"/>
                <a:cs typeface="Arial"/>
              </a:rPr>
              <a:t>b</a:t>
            </a:r>
            <a:r>
              <a:rPr lang="en-US" sz="2200" dirty="0">
                <a:latin typeface="Arial"/>
                <a:cs typeface="Arial"/>
              </a:rPr>
              <a:t>, is </a:t>
            </a:r>
            <a:r>
              <a:rPr lang="en-US" sz="2200" i="1" dirty="0">
                <a:latin typeface="Arial"/>
                <a:cs typeface="Arial"/>
              </a:rPr>
              <a:t>a </a:t>
            </a:r>
            <a:r>
              <a:rPr lang="en-US" sz="2200" i="1" dirty="0" err="1">
                <a:latin typeface="Arial"/>
                <a:cs typeface="Arial"/>
              </a:rPr>
              <a:t>colligative</a:t>
            </a:r>
            <a:r>
              <a:rPr lang="en-US" sz="2200" i="1" dirty="0">
                <a:latin typeface="Arial"/>
                <a:cs typeface="Arial"/>
              </a:rPr>
              <a:t> </a:t>
            </a:r>
            <a:r>
              <a:rPr lang="en-US" sz="2200" i="1" dirty="0" smtClean="0">
                <a:latin typeface="Arial"/>
                <a:cs typeface="Arial"/>
              </a:rPr>
              <a:t>property of </a:t>
            </a:r>
            <a:r>
              <a:rPr lang="en-US" sz="2200" i="1" dirty="0">
                <a:latin typeface="Arial"/>
                <a:cs typeface="Arial"/>
              </a:rPr>
              <a:t>a solution equal to the boiling point of the solution minus the boiling point </a:t>
            </a:r>
            <a:r>
              <a:rPr lang="en-US" sz="2200" i="1" dirty="0" smtClean="0">
                <a:latin typeface="Arial"/>
                <a:cs typeface="Arial"/>
              </a:rPr>
              <a:t>of the pure </a:t>
            </a:r>
            <a:r>
              <a:rPr lang="en-US" sz="2200" i="1" dirty="0">
                <a:latin typeface="Arial"/>
                <a:cs typeface="Arial"/>
              </a:rPr>
              <a:t>solvent</a:t>
            </a:r>
            <a:r>
              <a:rPr lang="en-US" sz="2200" i="1" dirty="0" smtClean="0">
                <a:latin typeface="Arial"/>
                <a:cs typeface="Arial"/>
              </a:rPr>
              <a:t>.</a:t>
            </a:r>
          </a:p>
          <a:p>
            <a:pPr>
              <a:lnSpc>
                <a:spcPct val="110000"/>
              </a:lnSpc>
            </a:pPr>
            <a:endParaRPr lang="en-US" sz="2200" i="1" dirty="0">
              <a:latin typeface="Arial"/>
              <a:cs typeface="Arial"/>
            </a:endParaRPr>
          </a:p>
          <a:p>
            <a:pPr>
              <a:lnSpc>
                <a:spcPct val="110000"/>
              </a:lnSpc>
            </a:pPr>
            <a:r>
              <a:rPr lang="en-US" sz="2400" dirty="0" smtClean="0"/>
              <a:t>The </a:t>
            </a:r>
            <a:r>
              <a:rPr lang="en-US" sz="2400" dirty="0"/>
              <a:t>boiling-point elevation, </a:t>
            </a:r>
            <a:r>
              <a:rPr lang="en-US" sz="2400" dirty="0" err="1" smtClean="0"/>
              <a:t>Δ</a:t>
            </a:r>
            <a:r>
              <a:rPr lang="en-US" sz="2400" i="1" dirty="0" err="1" smtClean="0"/>
              <a:t>T</a:t>
            </a:r>
            <a:r>
              <a:rPr lang="en-US" sz="2400" i="1" baseline="-25000" dirty="0" err="1" smtClean="0"/>
              <a:t>b</a:t>
            </a:r>
            <a:r>
              <a:rPr lang="en-US" sz="2400" dirty="0"/>
              <a:t>, is found to be </a:t>
            </a:r>
            <a:r>
              <a:rPr lang="en-US" sz="2400" dirty="0" smtClean="0"/>
              <a:t>proportional to </a:t>
            </a:r>
            <a:r>
              <a:rPr lang="en-US" sz="2400" dirty="0"/>
              <a:t>the </a:t>
            </a:r>
            <a:r>
              <a:rPr lang="en-US" sz="2400" dirty="0" err="1"/>
              <a:t>molal</a:t>
            </a:r>
            <a:r>
              <a:rPr lang="en-US" sz="2400" dirty="0"/>
              <a:t> concentration</a:t>
            </a:r>
            <a:r>
              <a:rPr lang="en-US" sz="2400" dirty="0" smtClean="0"/>
              <a:t>, </a:t>
            </a:r>
            <a:r>
              <a:rPr lang="en-US" sz="2400" i="1" dirty="0" smtClean="0"/>
              <a:t>c</a:t>
            </a:r>
            <a:r>
              <a:rPr lang="en-US" sz="2400" i="1" baseline="-25000" dirty="0" smtClean="0"/>
              <a:t>m</a:t>
            </a:r>
            <a:r>
              <a:rPr lang="en-US" sz="2400" dirty="0"/>
              <a:t>, of the solution (for dilute solutions)</a:t>
            </a:r>
            <a:r>
              <a:rPr lang="en-US" sz="2400" dirty="0" smtClean="0"/>
              <a:t>.</a:t>
            </a:r>
          </a:p>
          <a:p>
            <a:pPr>
              <a:lnSpc>
                <a:spcPct val="110000"/>
              </a:lnSpc>
            </a:pPr>
            <a:endParaRPr lang="en-US" sz="2400" dirty="0">
              <a:latin typeface="Arial"/>
              <a:cs typeface="Arial"/>
            </a:endParaRPr>
          </a:p>
          <a:p>
            <a:pPr>
              <a:lnSpc>
                <a:spcPct val="110000"/>
              </a:lnSpc>
            </a:pPr>
            <a:endParaRPr lang="en-US" sz="2400" dirty="0" smtClean="0">
              <a:latin typeface="Arial"/>
              <a:cs typeface="Arial"/>
            </a:endParaRPr>
          </a:p>
          <a:p>
            <a:pPr>
              <a:lnSpc>
                <a:spcPct val="110000"/>
              </a:lnSpc>
            </a:pPr>
            <a:endParaRPr lang="en-US" sz="2400" dirty="0">
              <a:latin typeface="Arial"/>
              <a:cs typeface="Arial"/>
            </a:endParaRPr>
          </a:p>
          <a:p>
            <a:pPr>
              <a:lnSpc>
                <a:spcPct val="110000"/>
              </a:lnSpc>
            </a:pPr>
            <a:endParaRPr lang="en-US" sz="1000" dirty="0" smtClean="0">
              <a:latin typeface="Arial"/>
              <a:cs typeface="Arial"/>
            </a:endParaRPr>
          </a:p>
          <a:p>
            <a:pPr>
              <a:lnSpc>
                <a:spcPct val="110000"/>
              </a:lnSpc>
            </a:pPr>
            <a:r>
              <a:rPr lang="en-US" sz="2400" dirty="0"/>
              <a:t>The constant of proportionality, </a:t>
            </a:r>
            <a:r>
              <a:rPr lang="en-US" sz="2400" i="1" dirty="0"/>
              <a:t>K</a:t>
            </a:r>
            <a:r>
              <a:rPr lang="en-US" sz="2400" i="1" baseline="-25000" dirty="0"/>
              <a:t>b</a:t>
            </a:r>
            <a:r>
              <a:rPr lang="en-US" sz="2400" i="1" dirty="0"/>
              <a:t> </a:t>
            </a:r>
            <a:r>
              <a:rPr lang="en-US" sz="2400" dirty="0"/>
              <a:t>(called the </a:t>
            </a:r>
            <a:r>
              <a:rPr lang="en-US" sz="2400" i="1" dirty="0"/>
              <a:t>boiling-point-elevation constant</a:t>
            </a:r>
            <a:r>
              <a:rPr lang="en-US" sz="2400" dirty="0"/>
              <a:t>)</a:t>
            </a:r>
            <a:r>
              <a:rPr lang="en-US" sz="2400" dirty="0" smtClean="0"/>
              <a:t>, depends </a:t>
            </a:r>
            <a:r>
              <a:rPr lang="en-US" sz="2400" dirty="0"/>
              <a:t>only on the solvent</a:t>
            </a:r>
            <a:endParaRPr lang="en-US" sz="2200" dirty="0">
              <a:latin typeface="Arial"/>
              <a:cs typeface="Arial"/>
            </a:endParaRPr>
          </a:p>
        </p:txBody>
      </p:sp>
      <p:pic>
        <p:nvPicPr>
          <p:cNvPr id="2" name="Picture 1"/>
          <p:cNvPicPr>
            <a:picLocks noChangeAspect="1"/>
          </p:cNvPicPr>
          <p:nvPr/>
        </p:nvPicPr>
        <p:blipFill>
          <a:blip r:embed="rId2"/>
          <a:stretch>
            <a:fillRect/>
          </a:stretch>
        </p:blipFill>
        <p:spPr>
          <a:xfrm>
            <a:off x="3048000" y="4381500"/>
            <a:ext cx="2603500" cy="1043124"/>
          </a:xfrm>
          <a:prstGeom prst="rect">
            <a:avLst/>
          </a:prstGeom>
        </p:spPr>
      </p:pic>
    </p:spTree>
    <p:extLst>
      <p:ext uri="{BB962C8B-B14F-4D97-AF65-F5344CB8AC3E}">
        <p14:creationId xmlns:p14="http://schemas.microsoft.com/office/powerpoint/2010/main" xmlns="" val="2654761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152400" y="304800"/>
            <a:ext cx="3886200" cy="2383175"/>
            <a:chOff x="228600" y="1371600"/>
            <a:chExt cx="3886200" cy="2383175"/>
          </a:xfrm>
        </p:grpSpPr>
        <p:pic>
          <p:nvPicPr>
            <p:cNvPr id="1026" name="Picture 2" descr="D:\BUET\Theory courses\Solution\sorbat.jpg"/>
            <p:cNvPicPr>
              <a:picLocks noChangeAspect="1" noChangeArrowheads="1"/>
            </p:cNvPicPr>
            <p:nvPr/>
          </p:nvPicPr>
          <p:blipFill>
            <a:blip r:embed="rId3" cstate="email"/>
            <a:srcRect/>
            <a:stretch>
              <a:fillRect/>
            </a:stretch>
          </p:blipFill>
          <p:spPr bwMode="auto">
            <a:xfrm>
              <a:off x="228600" y="1371600"/>
              <a:ext cx="3886200" cy="2383175"/>
            </a:xfrm>
            <a:prstGeom prst="rect">
              <a:avLst/>
            </a:prstGeom>
            <a:noFill/>
          </p:spPr>
        </p:pic>
        <p:sp>
          <p:nvSpPr>
            <p:cNvPr id="4" name="TextBox 3"/>
            <p:cNvSpPr txBox="1"/>
            <p:nvPr/>
          </p:nvSpPr>
          <p:spPr>
            <a:xfrm>
              <a:off x="533400" y="3352800"/>
              <a:ext cx="762000" cy="369332"/>
            </a:xfrm>
            <a:prstGeom prst="rect">
              <a:avLst/>
            </a:prstGeom>
            <a:noFill/>
          </p:spPr>
          <p:txBody>
            <a:bodyPr wrap="square" rtlCol="0">
              <a:spAutoFit/>
            </a:bodyPr>
            <a:lstStyle/>
            <a:p>
              <a:r>
                <a:rPr lang="bn-BD" dirty="0" smtClean="0"/>
                <a:t>সরবত</a:t>
              </a:r>
            </a:p>
          </p:txBody>
        </p:sp>
      </p:grpSp>
      <p:sp>
        <p:nvSpPr>
          <p:cNvPr id="6" name="TextBox 5"/>
          <p:cNvSpPr txBox="1"/>
          <p:nvPr/>
        </p:nvSpPr>
        <p:spPr>
          <a:xfrm>
            <a:off x="6934200" y="0"/>
            <a:ext cx="2209800" cy="369332"/>
          </a:xfrm>
          <a:prstGeom prst="rect">
            <a:avLst/>
          </a:prstGeom>
          <a:noFill/>
        </p:spPr>
        <p:txBody>
          <a:bodyPr wrap="square" rtlCol="0">
            <a:spAutoFit/>
          </a:bodyPr>
          <a:lstStyle/>
          <a:p>
            <a:r>
              <a:rPr lang="en-US" dirty="0" smtClean="0"/>
              <a:t>Solution: Definition</a:t>
            </a:r>
            <a:endParaRPr lang="en-US" dirty="0"/>
          </a:p>
        </p:txBody>
      </p:sp>
      <p:sp>
        <p:nvSpPr>
          <p:cNvPr id="7" name="TextBox 6"/>
          <p:cNvSpPr txBox="1"/>
          <p:nvPr/>
        </p:nvSpPr>
        <p:spPr>
          <a:xfrm>
            <a:off x="4495800" y="1447800"/>
            <a:ext cx="38862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Mixture of two or more constituents</a:t>
            </a:r>
            <a:endParaRPr lang="en-US" dirty="0"/>
          </a:p>
        </p:txBody>
      </p:sp>
      <p:grpSp>
        <p:nvGrpSpPr>
          <p:cNvPr id="3" name="Group 13"/>
          <p:cNvGrpSpPr/>
          <p:nvPr/>
        </p:nvGrpSpPr>
        <p:grpSpPr>
          <a:xfrm>
            <a:off x="1905000" y="3505200"/>
            <a:ext cx="6781800" cy="533400"/>
            <a:chOff x="1905000" y="2971800"/>
            <a:chExt cx="6781800" cy="533400"/>
          </a:xfrm>
        </p:grpSpPr>
        <p:sp>
          <p:nvSpPr>
            <p:cNvPr id="8" name="TextBox 7"/>
            <p:cNvSpPr txBox="1"/>
            <p:nvPr/>
          </p:nvSpPr>
          <p:spPr>
            <a:xfrm>
              <a:off x="1905000" y="3048000"/>
              <a:ext cx="2438400" cy="381000"/>
            </a:xfrm>
            <a:prstGeom prst="rect">
              <a:avLst/>
            </a:prstGeom>
            <a:noFill/>
          </p:spPr>
          <p:txBody>
            <a:bodyPr wrap="square" rtlCol="0">
              <a:spAutoFit/>
            </a:bodyPr>
            <a:lstStyle/>
            <a:p>
              <a:r>
                <a:rPr lang="en-US" dirty="0" smtClean="0"/>
                <a:t>Homogeneous Mixture</a:t>
              </a:r>
              <a:endParaRPr lang="en-US" dirty="0"/>
            </a:p>
          </p:txBody>
        </p:sp>
        <p:sp>
          <p:nvSpPr>
            <p:cNvPr id="9" name="TextBox 8"/>
            <p:cNvSpPr txBox="1"/>
            <p:nvPr/>
          </p:nvSpPr>
          <p:spPr>
            <a:xfrm>
              <a:off x="6019800" y="3135868"/>
              <a:ext cx="2667000" cy="369332"/>
            </a:xfrm>
            <a:prstGeom prst="rect">
              <a:avLst/>
            </a:prstGeom>
            <a:noFill/>
          </p:spPr>
          <p:txBody>
            <a:bodyPr wrap="square" rtlCol="0">
              <a:spAutoFit/>
            </a:bodyPr>
            <a:lstStyle/>
            <a:p>
              <a:r>
                <a:rPr lang="en-US" dirty="0" smtClean="0"/>
                <a:t>Heterogeneous Mixture</a:t>
              </a:r>
              <a:endParaRPr lang="en-US" dirty="0"/>
            </a:p>
          </p:txBody>
        </p:sp>
        <p:sp>
          <p:nvSpPr>
            <p:cNvPr id="12" name="Down Arrow 11"/>
            <p:cNvSpPr/>
            <p:nvPr/>
          </p:nvSpPr>
          <p:spPr>
            <a:xfrm>
              <a:off x="4267200" y="2971800"/>
              <a:ext cx="1600200" cy="304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3" name="TextBox 12"/>
          <p:cNvSpPr txBox="1"/>
          <p:nvPr/>
        </p:nvSpPr>
        <p:spPr>
          <a:xfrm>
            <a:off x="4648519" y="1439332"/>
            <a:ext cx="1219200" cy="369332"/>
          </a:xfrm>
          <a:prstGeom prst="rect">
            <a:avLst/>
          </a:prstGeom>
          <a:noFill/>
        </p:spPr>
        <p:txBody>
          <a:bodyPr wrap="square" rtlCol="0">
            <a:spAutoFit/>
          </a:bodyPr>
          <a:lstStyle/>
          <a:p>
            <a:r>
              <a:rPr lang="en-US" dirty="0" smtClean="0"/>
              <a:t>Mixture</a:t>
            </a:r>
            <a:endParaRPr lang="en-US" dirty="0"/>
          </a:p>
        </p:txBody>
      </p:sp>
      <p:grpSp>
        <p:nvGrpSpPr>
          <p:cNvPr id="5" name="Group 20"/>
          <p:cNvGrpSpPr/>
          <p:nvPr/>
        </p:nvGrpSpPr>
        <p:grpSpPr>
          <a:xfrm>
            <a:off x="228600" y="4278868"/>
            <a:ext cx="4495800" cy="1359932"/>
            <a:chOff x="0" y="3429000"/>
            <a:chExt cx="4495800" cy="1359932"/>
          </a:xfrm>
        </p:grpSpPr>
        <p:sp>
          <p:nvSpPr>
            <p:cNvPr id="15" name="Down Arrow 14"/>
            <p:cNvSpPr/>
            <p:nvPr/>
          </p:nvSpPr>
          <p:spPr>
            <a:xfrm>
              <a:off x="2286000" y="3429000"/>
              <a:ext cx="990600" cy="8382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p:cNvSpPr txBox="1"/>
            <p:nvPr/>
          </p:nvSpPr>
          <p:spPr>
            <a:xfrm>
              <a:off x="0" y="3429000"/>
              <a:ext cx="2362200" cy="369332"/>
            </a:xfrm>
            <a:prstGeom prst="rect">
              <a:avLst/>
            </a:prstGeom>
            <a:noFill/>
          </p:spPr>
          <p:txBody>
            <a:bodyPr wrap="square" rtlCol="0">
              <a:spAutoFit/>
            </a:bodyPr>
            <a:lstStyle/>
            <a:p>
              <a:r>
                <a:rPr lang="en-US" dirty="0" smtClean="0"/>
                <a:t>Mechanical treatment</a:t>
              </a:r>
              <a:endParaRPr lang="en-US" dirty="0"/>
            </a:p>
          </p:txBody>
        </p:sp>
        <p:sp>
          <p:nvSpPr>
            <p:cNvPr id="17" name="TextBox 16"/>
            <p:cNvSpPr txBox="1"/>
            <p:nvPr/>
          </p:nvSpPr>
          <p:spPr>
            <a:xfrm>
              <a:off x="304800" y="4419600"/>
              <a:ext cx="838200" cy="369332"/>
            </a:xfrm>
            <a:prstGeom prst="rect">
              <a:avLst/>
            </a:prstGeom>
            <a:noFill/>
          </p:spPr>
          <p:txBody>
            <a:bodyPr wrap="square" rtlCol="0">
              <a:spAutoFit/>
            </a:bodyPr>
            <a:lstStyle/>
            <a:p>
              <a:r>
                <a:rPr lang="en-US" dirty="0" smtClean="0"/>
                <a:t>Colloid</a:t>
              </a:r>
              <a:endParaRPr lang="en-US" dirty="0"/>
            </a:p>
          </p:txBody>
        </p:sp>
        <p:sp>
          <p:nvSpPr>
            <p:cNvPr id="19" name="TextBox 18"/>
            <p:cNvSpPr txBox="1"/>
            <p:nvPr/>
          </p:nvSpPr>
          <p:spPr>
            <a:xfrm>
              <a:off x="2971800" y="4419600"/>
              <a:ext cx="1524000" cy="369332"/>
            </a:xfrm>
            <a:prstGeom prst="rect">
              <a:avLst/>
            </a:prstGeom>
            <a:noFill/>
          </p:spPr>
          <p:txBody>
            <a:bodyPr wrap="square" rtlCol="0">
              <a:spAutoFit/>
            </a:bodyPr>
            <a:lstStyle/>
            <a:p>
              <a:r>
                <a:rPr lang="en-US" dirty="0" smtClean="0"/>
                <a:t>True Solution</a:t>
              </a:r>
              <a:endParaRPr lang="en-US" dirty="0"/>
            </a:p>
          </p:txBody>
        </p:sp>
      </p:grpSp>
      <p:sp>
        <p:nvSpPr>
          <p:cNvPr id="20" name="TextBox 19"/>
          <p:cNvSpPr txBox="1"/>
          <p:nvPr/>
        </p:nvSpPr>
        <p:spPr>
          <a:xfrm>
            <a:off x="6248400" y="4050268"/>
            <a:ext cx="2133600" cy="369332"/>
          </a:xfrm>
          <a:prstGeom prst="rect">
            <a:avLst/>
          </a:prstGeom>
          <a:noFill/>
        </p:spPr>
        <p:txBody>
          <a:bodyPr wrap="square" rtlCol="0">
            <a:spAutoFit/>
          </a:bodyPr>
          <a:lstStyle/>
          <a:p>
            <a:r>
              <a:rPr lang="en-US" dirty="0" smtClean="0"/>
              <a:t>(Coarse mixture)</a:t>
            </a:r>
            <a:endParaRPr lang="en-US" dirty="0"/>
          </a:p>
        </p:txBody>
      </p:sp>
      <p:sp>
        <p:nvSpPr>
          <p:cNvPr id="22" name="TextBox 21"/>
          <p:cNvSpPr txBox="1"/>
          <p:nvPr/>
        </p:nvSpPr>
        <p:spPr>
          <a:xfrm>
            <a:off x="4495800" y="990600"/>
            <a:ext cx="2133600" cy="369332"/>
          </a:xfrm>
          <a:prstGeom prst="rect">
            <a:avLst/>
          </a:prstGeom>
          <a:noFill/>
        </p:spPr>
        <p:txBody>
          <a:bodyPr wrap="square" rtlCol="0">
            <a:spAutoFit/>
          </a:bodyPr>
          <a:lstStyle/>
          <a:p>
            <a:r>
              <a:rPr lang="en-US" dirty="0" smtClean="0"/>
              <a:t>Homogeneous</a:t>
            </a:r>
            <a:endParaRPr lang="en-US" dirty="0"/>
          </a:p>
        </p:txBody>
      </p:sp>
      <p:sp>
        <p:nvSpPr>
          <p:cNvPr id="24" name="TextBox 23"/>
          <p:cNvSpPr txBox="1"/>
          <p:nvPr/>
        </p:nvSpPr>
        <p:spPr>
          <a:xfrm>
            <a:off x="4800600" y="1981200"/>
            <a:ext cx="4343400" cy="369332"/>
          </a:xfrm>
          <a:prstGeom prst="rect">
            <a:avLst/>
          </a:prstGeom>
          <a:noFill/>
        </p:spPr>
        <p:txBody>
          <a:bodyPr wrap="square" rtlCol="0">
            <a:spAutoFit/>
          </a:bodyPr>
          <a:lstStyle/>
          <a:p>
            <a:r>
              <a:rPr lang="en-US" dirty="0" smtClean="0"/>
              <a:t>can not separated by mechanical treatment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2483 0.02731 C 0.0717 0.05162 0.11858 0.07615 0.11372 0.09884 C 0.10885 0.12152 0.05191 0.14236 -0.00486 0.16319 " pathEditMode="relative" rAng="0" ptsTypes="aaA">
                                      <p:cBhvr>
                                        <p:cTn id="6" dur="1000" fill="hold"/>
                                        <p:tgtEl>
                                          <p:spTgt spid="13"/>
                                        </p:tgtEl>
                                        <p:attrNameLst>
                                          <p:attrName>ppt_x</p:attrName>
                                          <p:attrName>ppt_y</p:attrName>
                                        </p:attrNameLst>
                                      </p:cBhvr>
                                      <p:rCtr x="32" y="68"/>
                                    </p:animMotion>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2"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84138"/>
            <a:ext cx="8229600" cy="1143000"/>
          </a:xfrm>
        </p:spPr>
        <p:txBody>
          <a:bodyPr>
            <a:noAutofit/>
          </a:bodyPr>
          <a:lstStyle/>
          <a:p>
            <a:r>
              <a:rPr lang="en-US" sz="3600" dirty="0" smtClean="0">
                <a:solidFill>
                  <a:srgbClr val="008000"/>
                </a:solidFill>
                <a:latin typeface="Arial"/>
                <a:cs typeface="Arial"/>
              </a:rPr>
              <a:t>Ideal Solution</a:t>
            </a:r>
            <a:endParaRPr lang="en-US" sz="3600" dirty="0">
              <a:solidFill>
                <a:srgbClr val="008000"/>
              </a:solidFill>
              <a:latin typeface="Arial"/>
              <a:cs typeface="Arial"/>
            </a:endParaRPr>
          </a:p>
        </p:txBody>
      </p:sp>
      <p:sp>
        <p:nvSpPr>
          <p:cNvPr id="4" name="Rectangle 3"/>
          <p:cNvSpPr/>
          <p:nvPr/>
        </p:nvSpPr>
        <p:spPr>
          <a:xfrm>
            <a:off x="609600" y="1237815"/>
            <a:ext cx="8077200" cy="4622803"/>
          </a:xfrm>
          <a:prstGeom prst="rect">
            <a:avLst/>
          </a:prstGeom>
        </p:spPr>
        <p:txBody>
          <a:bodyPr wrap="square">
            <a:spAutoFit/>
          </a:bodyPr>
          <a:lstStyle/>
          <a:p>
            <a:pPr>
              <a:lnSpc>
                <a:spcPct val="110000"/>
              </a:lnSpc>
            </a:pPr>
            <a:r>
              <a:rPr lang="en-US" sz="2200" dirty="0">
                <a:latin typeface="Arial"/>
                <a:cs typeface="Arial"/>
              </a:rPr>
              <a:t>The </a:t>
            </a:r>
            <a:r>
              <a:rPr lang="en-US" sz="2200" dirty="0" smtClean="0">
                <a:latin typeface="Arial"/>
                <a:cs typeface="Arial"/>
              </a:rPr>
              <a:t>freezing point</a:t>
            </a:r>
            <a:r>
              <a:rPr lang="en-US" sz="2200" dirty="0">
                <a:latin typeface="Arial"/>
                <a:cs typeface="Arial"/>
              </a:rPr>
              <a:t> </a:t>
            </a:r>
            <a:r>
              <a:rPr lang="en-US" sz="2200" dirty="0" smtClean="0">
                <a:latin typeface="Arial"/>
                <a:cs typeface="Arial"/>
              </a:rPr>
              <a:t>depression</a:t>
            </a:r>
            <a:r>
              <a:rPr lang="en-US" sz="2200" dirty="0">
                <a:latin typeface="Arial"/>
                <a:cs typeface="Arial"/>
              </a:rPr>
              <a:t>, </a:t>
            </a:r>
            <a:r>
              <a:rPr lang="en-US" sz="2200" dirty="0" err="1" smtClean="0">
                <a:latin typeface="Arial"/>
                <a:cs typeface="Arial"/>
              </a:rPr>
              <a:t>Δ</a:t>
            </a:r>
            <a:r>
              <a:rPr lang="en-US" sz="2200" i="1" dirty="0" err="1" smtClean="0">
                <a:latin typeface="Arial"/>
                <a:cs typeface="Arial"/>
              </a:rPr>
              <a:t>Tf</a:t>
            </a:r>
            <a:r>
              <a:rPr lang="en-US" sz="2200" dirty="0">
                <a:latin typeface="Arial"/>
                <a:cs typeface="Arial"/>
              </a:rPr>
              <a:t>, is </a:t>
            </a:r>
            <a:r>
              <a:rPr lang="en-US" sz="2200" i="1" dirty="0">
                <a:latin typeface="Arial"/>
                <a:cs typeface="Arial"/>
              </a:rPr>
              <a:t>a </a:t>
            </a:r>
            <a:r>
              <a:rPr lang="en-US" sz="2200" i="1" dirty="0" err="1">
                <a:latin typeface="Arial"/>
                <a:cs typeface="Arial"/>
              </a:rPr>
              <a:t>colligative</a:t>
            </a:r>
            <a:r>
              <a:rPr lang="en-US" sz="2200" i="1" dirty="0">
                <a:latin typeface="Arial"/>
                <a:cs typeface="Arial"/>
              </a:rPr>
              <a:t> property of a solution equal to the </a:t>
            </a:r>
            <a:r>
              <a:rPr lang="en-US" sz="2200" i="1" dirty="0" smtClean="0">
                <a:latin typeface="Arial"/>
                <a:cs typeface="Arial"/>
              </a:rPr>
              <a:t>freezing point </a:t>
            </a:r>
            <a:r>
              <a:rPr lang="en-US" sz="2200" i="1" dirty="0">
                <a:latin typeface="Arial"/>
                <a:cs typeface="Arial"/>
              </a:rPr>
              <a:t>of the pure solvent minus the freezing point of the solution. </a:t>
            </a:r>
            <a:endParaRPr lang="en-US" sz="2200" i="1" dirty="0" smtClean="0">
              <a:latin typeface="Arial"/>
              <a:cs typeface="Arial"/>
            </a:endParaRPr>
          </a:p>
          <a:p>
            <a:pPr>
              <a:lnSpc>
                <a:spcPct val="110000"/>
              </a:lnSpc>
            </a:pPr>
            <a:endParaRPr lang="en-US" sz="2200" i="1" dirty="0">
              <a:latin typeface="Arial"/>
              <a:cs typeface="Arial"/>
            </a:endParaRPr>
          </a:p>
          <a:p>
            <a:pPr>
              <a:lnSpc>
                <a:spcPct val="110000"/>
              </a:lnSpc>
            </a:pPr>
            <a:r>
              <a:rPr lang="en-US" sz="2200" dirty="0" smtClean="0">
                <a:latin typeface="Arial"/>
                <a:cs typeface="Arial"/>
              </a:rPr>
              <a:t>Freezing</a:t>
            </a:r>
            <a:r>
              <a:rPr lang="en-US" sz="2200" dirty="0">
                <a:latin typeface="Arial"/>
                <a:cs typeface="Arial"/>
              </a:rPr>
              <a:t>-point depression, </a:t>
            </a:r>
            <a:r>
              <a:rPr lang="en-US" sz="2200" dirty="0" err="1" smtClean="0">
                <a:latin typeface="Arial"/>
                <a:cs typeface="Arial"/>
              </a:rPr>
              <a:t>Δ</a:t>
            </a:r>
            <a:r>
              <a:rPr lang="en-US" sz="2200" i="1" dirty="0" err="1" smtClean="0">
                <a:latin typeface="Arial"/>
                <a:cs typeface="Arial"/>
              </a:rPr>
              <a:t>T</a:t>
            </a:r>
            <a:r>
              <a:rPr lang="en-US" sz="2200" i="1" baseline="-25000" dirty="0" err="1" smtClean="0">
                <a:latin typeface="Arial"/>
                <a:cs typeface="Arial"/>
              </a:rPr>
              <a:t>f</a:t>
            </a:r>
            <a:r>
              <a:rPr lang="en-US" sz="2200" dirty="0">
                <a:latin typeface="Arial"/>
                <a:cs typeface="Arial"/>
              </a:rPr>
              <a:t>, like boiling-point elevation, is proportional to </a:t>
            </a:r>
            <a:r>
              <a:rPr lang="en-US" sz="2200" dirty="0" smtClean="0">
                <a:latin typeface="Arial"/>
                <a:cs typeface="Arial"/>
              </a:rPr>
              <a:t>the </a:t>
            </a:r>
            <a:r>
              <a:rPr lang="en-US" sz="2200" dirty="0" err="1" smtClean="0">
                <a:latin typeface="Arial"/>
                <a:cs typeface="Arial"/>
              </a:rPr>
              <a:t>molal</a:t>
            </a:r>
            <a:r>
              <a:rPr lang="en-US" sz="2200" dirty="0" smtClean="0">
                <a:latin typeface="Arial"/>
                <a:cs typeface="Arial"/>
              </a:rPr>
              <a:t> </a:t>
            </a:r>
            <a:r>
              <a:rPr lang="en-US" sz="2200" dirty="0">
                <a:latin typeface="Arial"/>
                <a:cs typeface="Arial"/>
              </a:rPr>
              <a:t>concentration, </a:t>
            </a:r>
            <a:r>
              <a:rPr lang="en-US" sz="2200" i="1" dirty="0">
                <a:latin typeface="Arial"/>
                <a:cs typeface="Arial"/>
              </a:rPr>
              <a:t>cm </a:t>
            </a:r>
            <a:r>
              <a:rPr lang="en-US" sz="2200" dirty="0">
                <a:latin typeface="Arial"/>
                <a:cs typeface="Arial"/>
              </a:rPr>
              <a:t>(for dilute solutions)</a:t>
            </a:r>
            <a:r>
              <a:rPr lang="en-US" sz="2200" dirty="0" smtClean="0">
                <a:latin typeface="Arial"/>
                <a:cs typeface="Arial"/>
              </a:rPr>
              <a:t>.</a:t>
            </a:r>
          </a:p>
          <a:p>
            <a:pPr>
              <a:lnSpc>
                <a:spcPct val="110000"/>
              </a:lnSpc>
            </a:pPr>
            <a:endParaRPr lang="en-US" sz="2200" dirty="0">
              <a:latin typeface="Arial"/>
              <a:cs typeface="Arial"/>
            </a:endParaRPr>
          </a:p>
          <a:p>
            <a:pPr>
              <a:lnSpc>
                <a:spcPct val="110000"/>
              </a:lnSpc>
            </a:pPr>
            <a:endParaRPr lang="en-US" sz="2200" dirty="0" smtClean="0">
              <a:latin typeface="Arial"/>
              <a:cs typeface="Arial"/>
            </a:endParaRPr>
          </a:p>
          <a:p>
            <a:pPr>
              <a:lnSpc>
                <a:spcPct val="110000"/>
              </a:lnSpc>
            </a:pPr>
            <a:endParaRPr lang="en-US" sz="2200" dirty="0">
              <a:latin typeface="Arial"/>
              <a:cs typeface="Arial"/>
            </a:endParaRPr>
          </a:p>
          <a:p>
            <a:pPr>
              <a:lnSpc>
                <a:spcPct val="110000"/>
              </a:lnSpc>
            </a:pPr>
            <a:endParaRPr lang="en-US" sz="2200" dirty="0" smtClean="0">
              <a:latin typeface="Arial"/>
              <a:cs typeface="Arial"/>
            </a:endParaRPr>
          </a:p>
          <a:p>
            <a:pPr>
              <a:lnSpc>
                <a:spcPct val="110000"/>
              </a:lnSpc>
            </a:pPr>
            <a:r>
              <a:rPr lang="en-US" sz="2400" dirty="0"/>
              <a:t>Here </a:t>
            </a:r>
            <a:r>
              <a:rPr lang="en-US" sz="2400" i="1" dirty="0" err="1"/>
              <a:t>K</a:t>
            </a:r>
            <a:r>
              <a:rPr lang="en-US" sz="2400" i="1" baseline="-25000" dirty="0" err="1"/>
              <a:t>f</a:t>
            </a:r>
            <a:r>
              <a:rPr lang="en-US" sz="2400" i="1" dirty="0"/>
              <a:t> </a:t>
            </a:r>
            <a:r>
              <a:rPr lang="en-US" sz="2400" dirty="0"/>
              <a:t>is the </a:t>
            </a:r>
            <a:r>
              <a:rPr lang="en-US" sz="2400" i="1" dirty="0"/>
              <a:t>freezing-point-depression constant </a:t>
            </a:r>
            <a:r>
              <a:rPr lang="en-US" sz="2400" dirty="0"/>
              <a:t>and depends only on the solvent.</a:t>
            </a:r>
            <a:endParaRPr lang="en-US" sz="2200" dirty="0">
              <a:latin typeface="Arial"/>
              <a:cs typeface="Arial"/>
            </a:endParaRPr>
          </a:p>
        </p:txBody>
      </p:sp>
      <p:pic>
        <p:nvPicPr>
          <p:cNvPr id="3" name="Picture 2"/>
          <p:cNvPicPr>
            <a:picLocks noChangeAspect="1"/>
          </p:cNvPicPr>
          <p:nvPr/>
        </p:nvPicPr>
        <p:blipFill>
          <a:blip r:embed="rId2"/>
          <a:stretch>
            <a:fillRect/>
          </a:stretch>
        </p:blipFill>
        <p:spPr>
          <a:xfrm>
            <a:off x="2946400" y="3724200"/>
            <a:ext cx="2603500" cy="1146250"/>
          </a:xfrm>
          <a:prstGeom prst="rect">
            <a:avLst/>
          </a:prstGeom>
        </p:spPr>
      </p:pic>
    </p:spTree>
    <p:extLst>
      <p:ext uri="{BB962C8B-B14F-4D97-AF65-F5344CB8AC3E}">
        <p14:creationId xmlns:p14="http://schemas.microsoft.com/office/powerpoint/2010/main" xmlns="" val="1881724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68500"/>
            <a:ext cx="9144000" cy="2898996"/>
          </a:xfrm>
          <a:prstGeom prst="rect">
            <a:avLst/>
          </a:prstGeom>
        </p:spPr>
      </p:pic>
    </p:spTree>
    <p:extLst>
      <p:ext uri="{BB962C8B-B14F-4D97-AF65-F5344CB8AC3E}">
        <p14:creationId xmlns:p14="http://schemas.microsoft.com/office/powerpoint/2010/main" xmlns="" val="32844597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3700" y="698500"/>
            <a:ext cx="8343900" cy="1206500"/>
          </a:xfrm>
          <a:prstGeom prst="rect">
            <a:avLst/>
          </a:prstGeom>
        </p:spPr>
      </p:pic>
      <p:grpSp>
        <p:nvGrpSpPr>
          <p:cNvPr id="9" name="Group 8"/>
          <p:cNvGrpSpPr/>
          <p:nvPr/>
        </p:nvGrpSpPr>
        <p:grpSpPr>
          <a:xfrm>
            <a:off x="292100" y="2171700"/>
            <a:ext cx="8661400" cy="4292600"/>
            <a:chOff x="292100" y="2171700"/>
            <a:chExt cx="8661400" cy="4292600"/>
          </a:xfrm>
        </p:grpSpPr>
        <p:pic>
          <p:nvPicPr>
            <p:cNvPr id="6" name="Picture 5"/>
            <p:cNvPicPr>
              <a:picLocks noChangeAspect="1"/>
            </p:cNvPicPr>
            <p:nvPr/>
          </p:nvPicPr>
          <p:blipFill>
            <a:blip r:embed="rId3"/>
            <a:stretch>
              <a:fillRect/>
            </a:stretch>
          </p:blipFill>
          <p:spPr>
            <a:xfrm>
              <a:off x="292100" y="2171700"/>
              <a:ext cx="8661400" cy="3238500"/>
            </a:xfrm>
            <a:prstGeom prst="rect">
              <a:avLst/>
            </a:prstGeom>
          </p:spPr>
        </p:pic>
        <p:pic>
          <p:nvPicPr>
            <p:cNvPr id="7" name="Picture 6"/>
            <p:cNvPicPr>
              <a:picLocks noChangeAspect="1"/>
            </p:cNvPicPr>
            <p:nvPr/>
          </p:nvPicPr>
          <p:blipFill>
            <a:blip r:embed="rId4"/>
            <a:stretch>
              <a:fillRect/>
            </a:stretch>
          </p:blipFill>
          <p:spPr>
            <a:xfrm>
              <a:off x="444500" y="5435600"/>
              <a:ext cx="8407400" cy="1028700"/>
            </a:xfrm>
            <a:prstGeom prst="rect">
              <a:avLst/>
            </a:prstGeom>
          </p:spPr>
        </p:pic>
      </p:grpSp>
    </p:spTree>
    <p:extLst>
      <p:ext uri="{BB962C8B-B14F-4D97-AF65-F5344CB8AC3E}">
        <p14:creationId xmlns:p14="http://schemas.microsoft.com/office/powerpoint/2010/main" xmlns="" val="18817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11200"/>
            <a:ext cx="9144000" cy="5801264"/>
          </a:xfrm>
          <a:prstGeom prst="rect">
            <a:avLst/>
          </a:prstGeom>
        </p:spPr>
      </p:pic>
    </p:spTree>
    <p:extLst>
      <p:ext uri="{BB962C8B-B14F-4D97-AF65-F5344CB8AC3E}">
        <p14:creationId xmlns:p14="http://schemas.microsoft.com/office/powerpoint/2010/main" xmlns="" val="16137050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92100"/>
            <a:ext cx="9144000" cy="947747"/>
          </a:xfrm>
          <a:prstGeom prst="rect">
            <a:avLst/>
          </a:prstGeom>
        </p:spPr>
      </p:pic>
      <p:grpSp>
        <p:nvGrpSpPr>
          <p:cNvPr id="7" name="Group 6"/>
          <p:cNvGrpSpPr/>
          <p:nvPr/>
        </p:nvGrpSpPr>
        <p:grpSpPr>
          <a:xfrm>
            <a:off x="228600" y="1398116"/>
            <a:ext cx="8801100" cy="5390764"/>
            <a:chOff x="228600" y="1398116"/>
            <a:chExt cx="8801100" cy="5390764"/>
          </a:xfrm>
        </p:grpSpPr>
        <p:pic>
          <p:nvPicPr>
            <p:cNvPr id="5" name="Picture 4"/>
            <p:cNvPicPr>
              <a:picLocks noChangeAspect="1"/>
            </p:cNvPicPr>
            <p:nvPr/>
          </p:nvPicPr>
          <p:blipFill>
            <a:blip r:embed="rId3"/>
            <a:stretch>
              <a:fillRect/>
            </a:stretch>
          </p:blipFill>
          <p:spPr>
            <a:xfrm>
              <a:off x="393700" y="1398116"/>
              <a:ext cx="8432800" cy="2638771"/>
            </a:xfrm>
            <a:prstGeom prst="rect">
              <a:avLst/>
            </a:prstGeom>
          </p:spPr>
        </p:pic>
        <p:pic>
          <p:nvPicPr>
            <p:cNvPr id="6" name="Picture 5"/>
            <p:cNvPicPr>
              <a:picLocks noChangeAspect="1"/>
            </p:cNvPicPr>
            <p:nvPr/>
          </p:nvPicPr>
          <p:blipFill>
            <a:blip r:embed="rId4"/>
            <a:stretch>
              <a:fillRect/>
            </a:stretch>
          </p:blipFill>
          <p:spPr>
            <a:xfrm>
              <a:off x="228600" y="4036887"/>
              <a:ext cx="8801100" cy="2751993"/>
            </a:xfrm>
            <a:prstGeom prst="rect">
              <a:avLst/>
            </a:prstGeom>
          </p:spPr>
        </p:pic>
      </p:grpSp>
    </p:spTree>
    <p:extLst>
      <p:ext uri="{BB962C8B-B14F-4D97-AF65-F5344CB8AC3E}">
        <p14:creationId xmlns:p14="http://schemas.microsoft.com/office/powerpoint/2010/main" xmlns="" val="429424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79979"/>
            <a:ext cx="9144000" cy="2095147"/>
          </a:xfrm>
          <a:prstGeom prst="rect">
            <a:avLst/>
          </a:prstGeom>
        </p:spPr>
      </p:pic>
    </p:spTree>
    <p:extLst>
      <p:ext uri="{BB962C8B-B14F-4D97-AF65-F5344CB8AC3E}">
        <p14:creationId xmlns:p14="http://schemas.microsoft.com/office/powerpoint/2010/main" xmlns="" val="3048701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 y="3324100"/>
            <a:ext cx="9144000" cy="3465943"/>
          </a:xfrm>
          <a:prstGeom prst="rect">
            <a:avLst/>
          </a:prstGeom>
        </p:spPr>
      </p:pic>
      <p:pic>
        <p:nvPicPr>
          <p:cNvPr id="5" name="Picture 4"/>
          <p:cNvPicPr>
            <a:picLocks noChangeAspect="1"/>
          </p:cNvPicPr>
          <p:nvPr/>
        </p:nvPicPr>
        <p:blipFill>
          <a:blip r:embed="rId3"/>
          <a:stretch>
            <a:fillRect/>
          </a:stretch>
        </p:blipFill>
        <p:spPr>
          <a:xfrm>
            <a:off x="0" y="177800"/>
            <a:ext cx="9144000" cy="3159000"/>
          </a:xfrm>
          <a:prstGeom prst="rect">
            <a:avLst/>
          </a:prstGeom>
        </p:spPr>
      </p:pic>
    </p:spTree>
    <p:extLst>
      <p:ext uri="{BB962C8B-B14F-4D97-AF65-F5344CB8AC3E}">
        <p14:creationId xmlns:p14="http://schemas.microsoft.com/office/powerpoint/2010/main" xmlns="" val="35578112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latin typeface="Arial"/>
                <a:cs typeface="Arial"/>
              </a:rPr>
              <a:t>Osmosis</a:t>
            </a:r>
            <a:endParaRPr lang="en-US" dirty="0">
              <a:solidFill>
                <a:srgbClr val="008000"/>
              </a:solidFill>
              <a:latin typeface="Arial"/>
              <a:cs typeface="Arial"/>
            </a:endParaRPr>
          </a:p>
        </p:txBody>
      </p:sp>
      <p:pic>
        <p:nvPicPr>
          <p:cNvPr id="4" name="Picture 3"/>
          <p:cNvPicPr>
            <a:picLocks noChangeAspect="1"/>
          </p:cNvPicPr>
          <p:nvPr/>
        </p:nvPicPr>
        <p:blipFill>
          <a:blip r:embed="rId2"/>
          <a:stretch>
            <a:fillRect/>
          </a:stretch>
        </p:blipFill>
        <p:spPr>
          <a:xfrm>
            <a:off x="88900" y="1417638"/>
            <a:ext cx="3510787" cy="5224461"/>
          </a:xfrm>
          <a:prstGeom prst="rect">
            <a:avLst/>
          </a:prstGeom>
        </p:spPr>
      </p:pic>
      <p:sp>
        <p:nvSpPr>
          <p:cNvPr id="5" name="Rectangle 4"/>
          <p:cNvSpPr/>
          <p:nvPr/>
        </p:nvSpPr>
        <p:spPr>
          <a:xfrm>
            <a:off x="3810000" y="1587500"/>
            <a:ext cx="5194300" cy="4928016"/>
          </a:xfrm>
          <a:prstGeom prst="rect">
            <a:avLst/>
          </a:prstGeom>
        </p:spPr>
        <p:txBody>
          <a:bodyPr wrap="square">
            <a:spAutoFit/>
          </a:bodyPr>
          <a:lstStyle/>
          <a:p>
            <a:pPr>
              <a:lnSpc>
                <a:spcPct val="110000"/>
              </a:lnSpc>
            </a:pPr>
            <a:r>
              <a:rPr lang="en-US" sz="2200" dirty="0" smtClean="0">
                <a:latin typeface="Arial"/>
                <a:cs typeface="Arial"/>
              </a:rPr>
              <a:t>Osmosis is </a:t>
            </a:r>
            <a:r>
              <a:rPr lang="en-US" sz="2200" i="1" dirty="0">
                <a:latin typeface="Arial"/>
                <a:cs typeface="Arial"/>
              </a:rPr>
              <a:t>the phenomenon of solvent flow through a semipermeable membrane to </a:t>
            </a:r>
            <a:r>
              <a:rPr lang="en-US" sz="2200" i="1" dirty="0" smtClean="0">
                <a:latin typeface="Arial"/>
                <a:cs typeface="Arial"/>
              </a:rPr>
              <a:t>equalize the </a:t>
            </a:r>
            <a:r>
              <a:rPr lang="en-US" sz="2200" i="1" dirty="0">
                <a:latin typeface="Arial"/>
                <a:cs typeface="Arial"/>
              </a:rPr>
              <a:t>solute concentrations on both sides of the membrane. </a:t>
            </a:r>
            <a:endParaRPr lang="en-US" sz="2200" i="1" dirty="0" smtClean="0">
              <a:latin typeface="Arial"/>
              <a:cs typeface="Arial"/>
            </a:endParaRPr>
          </a:p>
          <a:p>
            <a:pPr>
              <a:lnSpc>
                <a:spcPct val="110000"/>
              </a:lnSpc>
            </a:pPr>
            <a:r>
              <a:rPr lang="en-US" sz="2200" dirty="0" smtClean="0">
                <a:latin typeface="Arial"/>
                <a:cs typeface="Arial"/>
              </a:rPr>
              <a:t>When </a:t>
            </a:r>
            <a:r>
              <a:rPr lang="en-US" sz="2200" dirty="0">
                <a:latin typeface="Arial"/>
                <a:cs typeface="Arial"/>
              </a:rPr>
              <a:t>two solutions of </a:t>
            </a:r>
            <a:r>
              <a:rPr lang="en-US" sz="2200" dirty="0" smtClean="0">
                <a:latin typeface="Arial"/>
                <a:cs typeface="Arial"/>
              </a:rPr>
              <a:t>the same </a:t>
            </a:r>
            <a:r>
              <a:rPr lang="en-US" sz="2200" dirty="0">
                <a:latin typeface="Arial"/>
                <a:cs typeface="Arial"/>
              </a:rPr>
              <a:t>solvent are separated by a semipermeable membrane, solvent molecules </a:t>
            </a:r>
            <a:r>
              <a:rPr lang="en-US" sz="2200" dirty="0" smtClean="0">
                <a:latin typeface="Arial"/>
                <a:cs typeface="Arial"/>
              </a:rPr>
              <a:t>migrate through </a:t>
            </a:r>
            <a:r>
              <a:rPr lang="en-US" sz="2200" dirty="0">
                <a:latin typeface="Arial"/>
                <a:cs typeface="Arial"/>
              </a:rPr>
              <a:t>the membrane in both directions. However, the solvent migration is </a:t>
            </a:r>
            <a:r>
              <a:rPr lang="en-US" sz="2200" dirty="0" smtClean="0">
                <a:latin typeface="Arial"/>
                <a:cs typeface="Arial"/>
              </a:rPr>
              <a:t>faster from </a:t>
            </a:r>
            <a:r>
              <a:rPr lang="en-US" sz="2200" dirty="0">
                <a:latin typeface="Arial"/>
                <a:cs typeface="Arial"/>
              </a:rPr>
              <a:t>the solution of low concentration to the solution of high concentration.</a:t>
            </a:r>
          </a:p>
        </p:txBody>
      </p:sp>
    </p:spTree>
    <p:extLst>
      <p:ext uri="{BB962C8B-B14F-4D97-AF65-F5344CB8AC3E}">
        <p14:creationId xmlns:p14="http://schemas.microsoft.com/office/powerpoint/2010/main" xmlns="" val="18505322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97000"/>
            <a:ext cx="8229600" cy="4525963"/>
          </a:xfrm>
        </p:spPr>
        <p:txBody>
          <a:bodyPr>
            <a:noAutofit/>
          </a:bodyPr>
          <a:lstStyle/>
          <a:p>
            <a:pPr marL="0" indent="0">
              <a:lnSpc>
                <a:spcPct val="130000"/>
              </a:lnSpc>
              <a:buNone/>
            </a:pPr>
            <a:r>
              <a:rPr lang="en-US" sz="2200" dirty="0">
                <a:latin typeface="Arial"/>
                <a:cs typeface="Arial"/>
              </a:rPr>
              <a:t>O</a:t>
            </a:r>
            <a:r>
              <a:rPr lang="en-US" sz="2200" dirty="0" smtClean="0">
                <a:latin typeface="Arial"/>
                <a:cs typeface="Arial"/>
              </a:rPr>
              <a:t>smotic </a:t>
            </a:r>
            <a:r>
              <a:rPr lang="en-US" sz="2200" dirty="0">
                <a:latin typeface="Arial"/>
                <a:cs typeface="Arial"/>
              </a:rPr>
              <a:t>pressure is </a:t>
            </a:r>
            <a:r>
              <a:rPr lang="en-US" sz="2200" i="1" dirty="0">
                <a:latin typeface="Arial"/>
                <a:cs typeface="Arial"/>
              </a:rPr>
              <a:t>a </a:t>
            </a:r>
            <a:r>
              <a:rPr lang="en-US" sz="2200" i="1" dirty="0" err="1">
                <a:latin typeface="Arial"/>
                <a:cs typeface="Arial"/>
              </a:rPr>
              <a:t>colligative</a:t>
            </a:r>
            <a:r>
              <a:rPr lang="en-US" sz="2200" i="1" dirty="0">
                <a:latin typeface="Arial"/>
                <a:cs typeface="Arial"/>
              </a:rPr>
              <a:t> property of a </a:t>
            </a:r>
            <a:r>
              <a:rPr lang="en-US" sz="2200" i="1" dirty="0" smtClean="0">
                <a:latin typeface="Arial"/>
                <a:cs typeface="Arial"/>
              </a:rPr>
              <a:t>solution equal </a:t>
            </a:r>
            <a:r>
              <a:rPr lang="en-US" sz="2200" i="1" dirty="0">
                <a:latin typeface="Arial"/>
                <a:cs typeface="Arial"/>
              </a:rPr>
              <a:t>to the pressure that, when applied to the solution, just stops </a:t>
            </a:r>
            <a:r>
              <a:rPr lang="en-US" sz="2200" i="1" dirty="0" smtClean="0">
                <a:latin typeface="Arial"/>
                <a:cs typeface="Arial"/>
              </a:rPr>
              <a:t>osmosis.</a:t>
            </a:r>
            <a:endParaRPr lang="en-US" sz="2200" i="1" dirty="0">
              <a:latin typeface="Arial"/>
              <a:cs typeface="Arial"/>
            </a:endParaRPr>
          </a:p>
          <a:p>
            <a:pPr marL="0" indent="0">
              <a:lnSpc>
                <a:spcPct val="130000"/>
              </a:lnSpc>
              <a:buNone/>
            </a:pPr>
            <a:r>
              <a:rPr lang="en-US" sz="2200" dirty="0" smtClean="0">
                <a:latin typeface="Arial"/>
                <a:cs typeface="Arial"/>
              </a:rPr>
              <a:t>The </a:t>
            </a:r>
            <a:r>
              <a:rPr lang="en-US" sz="2200" dirty="0">
                <a:latin typeface="Arial"/>
                <a:cs typeface="Arial"/>
              </a:rPr>
              <a:t>osmotic pressure, </a:t>
            </a:r>
            <a:r>
              <a:rPr lang="en-US" sz="2200" dirty="0" smtClean="0">
                <a:latin typeface="Arial"/>
                <a:cs typeface="Arial"/>
              </a:rPr>
              <a:t>π, </a:t>
            </a:r>
            <a:r>
              <a:rPr lang="en-US" sz="2200" dirty="0">
                <a:latin typeface="Arial"/>
                <a:cs typeface="Arial"/>
              </a:rPr>
              <a:t>of a solution is related to the molar concentration </a:t>
            </a:r>
            <a:r>
              <a:rPr lang="en-US" sz="2200" dirty="0" smtClean="0">
                <a:latin typeface="Arial"/>
                <a:cs typeface="Arial"/>
              </a:rPr>
              <a:t>of solute</a:t>
            </a:r>
            <a:r>
              <a:rPr lang="en-US" sz="2200" dirty="0">
                <a:latin typeface="Arial"/>
                <a:cs typeface="Arial"/>
              </a:rPr>
              <a:t>, </a:t>
            </a:r>
            <a:r>
              <a:rPr lang="en-US" sz="2200" i="1" dirty="0" smtClean="0">
                <a:latin typeface="Arial"/>
                <a:cs typeface="Arial"/>
              </a:rPr>
              <a:t>M</a:t>
            </a:r>
            <a:r>
              <a:rPr lang="en-US" sz="2200" dirty="0" smtClean="0">
                <a:latin typeface="Arial"/>
                <a:cs typeface="Arial"/>
              </a:rPr>
              <a:t>:</a:t>
            </a:r>
          </a:p>
          <a:p>
            <a:pPr marL="0" indent="0" algn="ctr">
              <a:lnSpc>
                <a:spcPct val="130000"/>
              </a:lnSpc>
              <a:buNone/>
            </a:pPr>
            <a:r>
              <a:rPr lang="en-US" sz="2200" dirty="0" smtClean="0">
                <a:latin typeface="Arial"/>
                <a:cs typeface="Arial"/>
              </a:rPr>
              <a:t>π = MRT</a:t>
            </a:r>
          </a:p>
          <a:p>
            <a:pPr marL="0" indent="0">
              <a:lnSpc>
                <a:spcPct val="130000"/>
              </a:lnSpc>
              <a:buNone/>
            </a:pPr>
            <a:r>
              <a:rPr lang="en-US" sz="2200" dirty="0" smtClean="0">
                <a:latin typeface="Arial"/>
                <a:cs typeface="Arial"/>
              </a:rPr>
              <a:t>Here </a:t>
            </a:r>
            <a:r>
              <a:rPr lang="en-US" sz="2200" i="1" dirty="0">
                <a:latin typeface="Arial"/>
                <a:cs typeface="Arial"/>
              </a:rPr>
              <a:t>R </a:t>
            </a:r>
            <a:r>
              <a:rPr lang="en-US" sz="2200" dirty="0">
                <a:latin typeface="Arial"/>
                <a:cs typeface="Arial"/>
              </a:rPr>
              <a:t>is the gas constant and </a:t>
            </a:r>
            <a:r>
              <a:rPr lang="en-US" sz="2200" i="1" dirty="0">
                <a:latin typeface="Arial"/>
                <a:cs typeface="Arial"/>
              </a:rPr>
              <a:t>T </a:t>
            </a:r>
            <a:r>
              <a:rPr lang="en-US" sz="2200" dirty="0">
                <a:latin typeface="Arial"/>
                <a:cs typeface="Arial"/>
              </a:rPr>
              <a:t>is the absolute temperature. </a:t>
            </a:r>
            <a:endParaRPr lang="en-US" sz="1800" dirty="0" smtClean="0">
              <a:latin typeface="Arial"/>
              <a:cs typeface="Arial"/>
            </a:endParaRPr>
          </a:p>
          <a:p>
            <a:pPr marL="0" indent="0">
              <a:lnSpc>
                <a:spcPct val="130000"/>
              </a:lnSpc>
              <a:buNone/>
            </a:pPr>
            <a:r>
              <a:rPr lang="en-US" sz="1800" dirty="0" smtClean="0">
                <a:solidFill>
                  <a:schemeClr val="accent5">
                    <a:lumMod val="75000"/>
                  </a:schemeClr>
                </a:solidFill>
                <a:latin typeface="Arial"/>
                <a:cs typeface="Arial"/>
              </a:rPr>
              <a:t>There </a:t>
            </a:r>
            <a:r>
              <a:rPr lang="en-US" sz="1800" dirty="0">
                <a:solidFill>
                  <a:schemeClr val="accent5">
                    <a:lumMod val="75000"/>
                  </a:schemeClr>
                </a:solidFill>
                <a:latin typeface="Arial"/>
                <a:cs typeface="Arial"/>
              </a:rPr>
              <a:t>is a formal </a:t>
            </a:r>
            <a:r>
              <a:rPr lang="en-US" sz="1800" dirty="0" smtClean="0">
                <a:solidFill>
                  <a:schemeClr val="accent5">
                    <a:lumMod val="75000"/>
                  </a:schemeClr>
                </a:solidFill>
                <a:latin typeface="Arial"/>
                <a:cs typeface="Arial"/>
              </a:rPr>
              <a:t>similarity between </a:t>
            </a:r>
            <a:r>
              <a:rPr lang="en-US" sz="1800" dirty="0">
                <a:solidFill>
                  <a:schemeClr val="accent5">
                    <a:lumMod val="75000"/>
                  </a:schemeClr>
                </a:solidFill>
                <a:latin typeface="Arial"/>
                <a:cs typeface="Arial"/>
              </a:rPr>
              <a:t>this equation for osmotic pressure and the equation for an ideal </a:t>
            </a:r>
            <a:r>
              <a:rPr lang="en-US" sz="1800" dirty="0" smtClean="0">
                <a:solidFill>
                  <a:schemeClr val="accent5">
                    <a:lumMod val="75000"/>
                  </a:schemeClr>
                </a:solidFill>
                <a:latin typeface="Arial"/>
                <a:cs typeface="Arial"/>
              </a:rPr>
              <a:t>gas:</a:t>
            </a:r>
            <a:endParaRPr lang="en-US" sz="1800" i="1" dirty="0" smtClean="0">
              <a:solidFill>
                <a:schemeClr val="accent5">
                  <a:lumMod val="75000"/>
                </a:schemeClr>
              </a:solidFill>
              <a:latin typeface="Arial"/>
              <a:cs typeface="Arial"/>
            </a:endParaRPr>
          </a:p>
          <a:p>
            <a:pPr marL="0" indent="0" algn="ctr">
              <a:lnSpc>
                <a:spcPct val="130000"/>
              </a:lnSpc>
              <a:buNone/>
            </a:pPr>
            <a:r>
              <a:rPr lang="en-US" sz="1800" i="1" dirty="0" smtClean="0">
                <a:solidFill>
                  <a:schemeClr val="accent5">
                    <a:lumMod val="75000"/>
                  </a:schemeClr>
                </a:solidFill>
                <a:latin typeface="Arial"/>
                <a:cs typeface="Arial"/>
              </a:rPr>
              <a:t>PV </a:t>
            </a:r>
            <a:r>
              <a:rPr lang="en-US" sz="1800" dirty="0" smtClean="0">
                <a:solidFill>
                  <a:schemeClr val="accent5">
                    <a:lumMod val="75000"/>
                  </a:schemeClr>
                </a:solidFill>
                <a:latin typeface="Arial"/>
                <a:cs typeface="Arial"/>
              </a:rPr>
              <a:t>= </a:t>
            </a:r>
            <a:r>
              <a:rPr lang="en-US" sz="1800" i="1" dirty="0" err="1" smtClean="0">
                <a:solidFill>
                  <a:schemeClr val="accent5">
                    <a:lumMod val="75000"/>
                  </a:schemeClr>
                </a:solidFill>
                <a:latin typeface="Arial"/>
                <a:cs typeface="Arial"/>
              </a:rPr>
              <a:t>nRT</a:t>
            </a:r>
            <a:endParaRPr lang="en-US" sz="1800" i="1" dirty="0" smtClean="0">
              <a:solidFill>
                <a:schemeClr val="accent5">
                  <a:lumMod val="75000"/>
                </a:schemeClr>
              </a:solidFill>
              <a:latin typeface="Arial"/>
              <a:cs typeface="Arial"/>
            </a:endParaRPr>
          </a:p>
          <a:p>
            <a:pPr marL="0" indent="0">
              <a:lnSpc>
                <a:spcPct val="130000"/>
              </a:lnSpc>
              <a:buNone/>
            </a:pPr>
            <a:r>
              <a:rPr lang="en-US" sz="1800" dirty="0" smtClean="0">
                <a:solidFill>
                  <a:schemeClr val="accent5">
                    <a:lumMod val="75000"/>
                  </a:schemeClr>
                </a:solidFill>
                <a:latin typeface="Arial"/>
                <a:cs typeface="Arial"/>
              </a:rPr>
              <a:t>The </a:t>
            </a:r>
            <a:r>
              <a:rPr lang="en-US" sz="1800" dirty="0">
                <a:solidFill>
                  <a:schemeClr val="accent5">
                    <a:lumMod val="75000"/>
                  </a:schemeClr>
                </a:solidFill>
                <a:latin typeface="Arial"/>
                <a:cs typeface="Arial"/>
              </a:rPr>
              <a:t>molar concentration </a:t>
            </a:r>
            <a:r>
              <a:rPr lang="en-US" sz="1800" i="1" dirty="0">
                <a:solidFill>
                  <a:schemeClr val="accent5">
                    <a:lumMod val="75000"/>
                  </a:schemeClr>
                </a:solidFill>
                <a:latin typeface="Arial"/>
                <a:cs typeface="Arial"/>
              </a:rPr>
              <a:t>M </a:t>
            </a:r>
            <a:r>
              <a:rPr lang="en-US" sz="1800" dirty="0">
                <a:solidFill>
                  <a:schemeClr val="accent5">
                    <a:lumMod val="75000"/>
                  </a:schemeClr>
                </a:solidFill>
                <a:latin typeface="Arial"/>
                <a:cs typeface="Arial"/>
              </a:rPr>
              <a:t>of a gas equals </a:t>
            </a:r>
            <a:r>
              <a:rPr lang="en-US" sz="1800" i="1" dirty="0">
                <a:solidFill>
                  <a:schemeClr val="accent5">
                    <a:lumMod val="75000"/>
                  </a:schemeClr>
                </a:solidFill>
                <a:latin typeface="Arial"/>
                <a:cs typeface="Arial"/>
              </a:rPr>
              <a:t>n</a:t>
            </a:r>
            <a:r>
              <a:rPr lang="en-US" sz="1800" dirty="0">
                <a:solidFill>
                  <a:schemeClr val="accent5">
                    <a:lumMod val="75000"/>
                  </a:schemeClr>
                </a:solidFill>
                <a:latin typeface="Arial"/>
                <a:cs typeface="Arial"/>
              </a:rPr>
              <a:t>/</a:t>
            </a:r>
            <a:r>
              <a:rPr lang="en-US" sz="1800" i="1" dirty="0">
                <a:solidFill>
                  <a:schemeClr val="accent5">
                    <a:lumMod val="75000"/>
                  </a:schemeClr>
                </a:solidFill>
                <a:latin typeface="Arial"/>
                <a:cs typeface="Arial"/>
              </a:rPr>
              <a:t>V</a:t>
            </a:r>
            <a:r>
              <a:rPr lang="en-US" sz="1800" dirty="0">
                <a:solidFill>
                  <a:schemeClr val="accent5">
                    <a:lumMod val="75000"/>
                  </a:schemeClr>
                </a:solidFill>
                <a:latin typeface="Arial"/>
                <a:cs typeface="Arial"/>
              </a:rPr>
              <a:t>; therefore, </a:t>
            </a:r>
            <a:r>
              <a:rPr lang="en-US" sz="1800" i="1" dirty="0">
                <a:solidFill>
                  <a:schemeClr val="accent5">
                    <a:lumMod val="75000"/>
                  </a:schemeClr>
                </a:solidFill>
                <a:latin typeface="Arial"/>
                <a:cs typeface="Arial"/>
              </a:rPr>
              <a:t>P </a:t>
            </a:r>
            <a:r>
              <a:rPr lang="en-US" sz="1800" dirty="0">
                <a:solidFill>
                  <a:schemeClr val="accent5">
                    <a:lumMod val="75000"/>
                  </a:schemeClr>
                </a:solidFill>
                <a:latin typeface="Arial"/>
                <a:cs typeface="Arial"/>
              </a:rPr>
              <a:t>=</a:t>
            </a:r>
            <a:r>
              <a:rPr lang="en-US" sz="1800" dirty="0" smtClean="0">
                <a:solidFill>
                  <a:schemeClr val="accent5">
                    <a:lumMod val="75000"/>
                  </a:schemeClr>
                </a:solidFill>
                <a:latin typeface="Arial"/>
                <a:cs typeface="Arial"/>
              </a:rPr>
              <a:t> </a:t>
            </a:r>
            <a:r>
              <a:rPr lang="en-US" sz="1800" dirty="0">
                <a:solidFill>
                  <a:schemeClr val="accent5">
                    <a:lumMod val="75000"/>
                  </a:schemeClr>
                </a:solidFill>
                <a:latin typeface="Arial"/>
                <a:cs typeface="Arial"/>
              </a:rPr>
              <a:t>(</a:t>
            </a:r>
            <a:r>
              <a:rPr lang="en-US" sz="1800" i="1" dirty="0">
                <a:solidFill>
                  <a:schemeClr val="accent5">
                    <a:lumMod val="75000"/>
                  </a:schemeClr>
                </a:solidFill>
                <a:latin typeface="Arial"/>
                <a:cs typeface="Arial"/>
              </a:rPr>
              <a:t>n</a:t>
            </a:r>
            <a:r>
              <a:rPr lang="en-US" sz="1800" dirty="0">
                <a:solidFill>
                  <a:schemeClr val="accent5">
                    <a:lumMod val="75000"/>
                  </a:schemeClr>
                </a:solidFill>
                <a:latin typeface="Arial"/>
                <a:cs typeface="Arial"/>
              </a:rPr>
              <a:t>/</a:t>
            </a:r>
            <a:r>
              <a:rPr lang="en-US" sz="1800" i="1" dirty="0">
                <a:solidFill>
                  <a:schemeClr val="accent5">
                    <a:lumMod val="75000"/>
                  </a:schemeClr>
                </a:solidFill>
                <a:latin typeface="Arial"/>
                <a:cs typeface="Arial"/>
              </a:rPr>
              <a:t>V</a:t>
            </a:r>
            <a:r>
              <a:rPr lang="en-US" sz="1800" dirty="0">
                <a:solidFill>
                  <a:schemeClr val="accent5">
                    <a:lumMod val="75000"/>
                  </a:schemeClr>
                </a:solidFill>
                <a:latin typeface="Arial"/>
                <a:cs typeface="Arial"/>
              </a:rPr>
              <a:t>)</a:t>
            </a:r>
            <a:r>
              <a:rPr lang="en-US" sz="1800" i="1" dirty="0">
                <a:solidFill>
                  <a:schemeClr val="accent5">
                    <a:lumMod val="75000"/>
                  </a:schemeClr>
                </a:solidFill>
                <a:latin typeface="Arial"/>
                <a:cs typeface="Arial"/>
              </a:rPr>
              <a:t>RT </a:t>
            </a:r>
            <a:r>
              <a:rPr lang="en-US" sz="1800" dirty="0">
                <a:solidFill>
                  <a:schemeClr val="accent5">
                    <a:lumMod val="75000"/>
                  </a:schemeClr>
                </a:solidFill>
                <a:latin typeface="Arial"/>
                <a:cs typeface="Arial"/>
              </a:rPr>
              <a:t>=</a:t>
            </a:r>
            <a:r>
              <a:rPr lang="en-US" sz="1800" dirty="0" smtClean="0">
                <a:solidFill>
                  <a:schemeClr val="accent5">
                    <a:lumMod val="75000"/>
                  </a:schemeClr>
                </a:solidFill>
                <a:latin typeface="Arial"/>
                <a:cs typeface="Arial"/>
              </a:rPr>
              <a:t> </a:t>
            </a:r>
            <a:r>
              <a:rPr lang="en-US" sz="1800" i="1" dirty="0">
                <a:solidFill>
                  <a:schemeClr val="accent5">
                    <a:lumMod val="75000"/>
                  </a:schemeClr>
                </a:solidFill>
                <a:latin typeface="Arial"/>
                <a:cs typeface="Arial"/>
              </a:rPr>
              <a:t>MRT</a:t>
            </a:r>
            <a:r>
              <a:rPr lang="en-US" sz="1800" dirty="0">
                <a:solidFill>
                  <a:schemeClr val="accent5">
                    <a:lumMod val="75000"/>
                  </a:schemeClr>
                </a:solidFill>
                <a:latin typeface="Arial"/>
                <a:cs typeface="Arial"/>
              </a:rPr>
              <a:t>.</a:t>
            </a:r>
          </a:p>
        </p:txBody>
      </p:sp>
      <p:sp>
        <p:nvSpPr>
          <p:cNvPr id="4" name="Title 1"/>
          <p:cNvSpPr>
            <a:spLocks noGrp="1"/>
          </p:cNvSpPr>
          <p:nvPr>
            <p:ph type="title"/>
          </p:nvPr>
        </p:nvSpPr>
        <p:spPr>
          <a:xfrm>
            <a:off x="457200" y="274638"/>
            <a:ext cx="8229600" cy="1143000"/>
          </a:xfrm>
        </p:spPr>
        <p:txBody>
          <a:bodyPr/>
          <a:lstStyle/>
          <a:p>
            <a:r>
              <a:rPr lang="en-US" dirty="0" smtClean="0">
                <a:solidFill>
                  <a:srgbClr val="008000"/>
                </a:solidFill>
                <a:latin typeface="Arial"/>
                <a:cs typeface="Arial"/>
              </a:rPr>
              <a:t>Osmosis</a:t>
            </a:r>
            <a:endParaRPr lang="en-US" dirty="0">
              <a:solidFill>
                <a:srgbClr val="008000"/>
              </a:solidFill>
              <a:latin typeface="Arial"/>
              <a:cs typeface="Arial"/>
            </a:endParaRPr>
          </a:p>
        </p:txBody>
      </p:sp>
    </p:spTree>
    <p:extLst>
      <p:ext uri="{BB962C8B-B14F-4D97-AF65-F5344CB8AC3E}">
        <p14:creationId xmlns:p14="http://schemas.microsoft.com/office/powerpoint/2010/main" xmlns="" val="6832116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 y="145871"/>
            <a:ext cx="8788400" cy="923330"/>
          </a:xfrm>
          <a:prstGeom prst="rect">
            <a:avLst/>
          </a:prstGeom>
        </p:spPr>
        <p:txBody>
          <a:bodyPr wrap="square">
            <a:spAutoFit/>
          </a:bodyPr>
          <a:lstStyle/>
          <a:p>
            <a:r>
              <a:rPr lang="en-US" dirty="0">
                <a:solidFill>
                  <a:srgbClr val="FF0000"/>
                </a:solidFill>
                <a:latin typeface="Arial"/>
                <a:cs typeface="Arial"/>
              </a:rPr>
              <a:t>The formula for low-molecular-mass starch is (C</a:t>
            </a:r>
            <a:r>
              <a:rPr lang="en-US" baseline="-25000" dirty="0">
                <a:solidFill>
                  <a:srgbClr val="FF0000"/>
                </a:solidFill>
                <a:latin typeface="Arial"/>
                <a:cs typeface="Arial"/>
              </a:rPr>
              <a:t>6</a:t>
            </a:r>
            <a:r>
              <a:rPr lang="en-US" dirty="0">
                <a:solidFill>
                  <a:srgbClr val="FF0000"/>
                </a:solidFill>
                <a:latin typeface="Arial"/>
                <a:cs typeface="Arial"/>
              </a:rPr>
              <a:t>H</a:t>
            </a:r>
            <a:r>
              <a:rPr lang="en-US" baseline="-25000" dirty="0">
                <a:solidFill>
                  <a:srgbClr val="FF0000"/>
                </a:solidFill>
                <a:latin typeface="Arial"/>
                <a:cs typeface="Arial"/>
              </a:rPr>
              <a:t>10</a:t>
            </a:r>
            <a:r>
              <a:rPr lang="en-US" dirty="0">
                <a:solidFill>
                  <a:srgbClr val="FF0000"/>
                </a:solidFill>
                <a:latin typeface="Arial"/>
                <a:cs typeface="Arial"/>
              </a:rPr>
              <a:t>O</a:t>
            </a:r>
            <a:r>
              <a:rPr lang="en-US" baseline="-25000" dirty="0">
                <a:solidFill>
                  <a:srgbClr val="FF0000"/>
                </a:solidFill>
                <a:latin typeface="Arial"/>
                <a:cs typeface="Arial"/>
              </a:rPr>
              <a:t>5</a:t>
            </a:r>
            <a:r>
              <a:rPr lang="en-US" dirty="0">
                <a:solidFill>
                  <a:srgbClr val="FF0000"/>
                </a:solidFill>
                <a:latin typeface="Arial"/>
                <a:cs typeface="Arial"/>
              </a:rPr>
              <a:t>)</a:t>
            </a:r>
            <a:r>
              <a:rPr lang="en-US" i="1" baseline="-25000" dirty="0">
                <a:solidFill>
                  <a:srgbClr val="FF0000"/>
                </a:solidFill>
                <a:latin typeface="Arial"/>
                <a:cs typeface="Arial"/>
              </a:rPr>
              <a:t>n</a:t>
            </a:r>
            <a:r>
              <a:rPr lang="en-US" dirty="0">
                <a:solidFill>
                  <a:srgbClr val="FF0000"/>
                </a:solidFill>
                <a:latin typeface="Arial"/>
                <a:cs typeface="Arial"/>
              </a:rPr>
              <a:t>, where </a:t>
            </a:r>
            <a:r>
              <a:rPr lang="en-US" i="1" dirty="0">
                <a:solidFill>
                  <a:srgbClr val="FF0000"/>
                </a:solidFill>
                <a:latin typeface="Arial"/>
                <a:cs typeface="Arial"/>
              </a:rPr>
              <a:t>n </a:t>
            </a:r>
            <a:r>
              <a:rPr lang="en-US" dirty="0">
                <a:solidFill>
                  <a:srgbClr val="FF0000"/>
                </a:solidFill>
                <a:latin typeface="Arial"/>
                <a:cs typeface="Arial"/>
              </a:rPr>
              <a:t>averages </a:t>
            </a:r>
            <a:r>
              <a:rPr lang="en-US" dirty="0" smtClean="0">
                <a:solidFill>
                  <a:srgbClr val="FF0000"/>
                </a:solidFill>
                <a:latin typeface="Arial"/>
                <a:cs typeface="Arial"/>
              </a:rPr>
              <a:t>200.</a:t>
            </a:r>
            <a:r>
              <a:rPr lang="en-US" dirty="0">
                <a:solidFill>
                  <a:srgbClr val="FF0000"/>
                </a:solidFill>
                <a:latin typeface="Arial"/>
                <a:cs typeface="Arial"/>
              </a:rPr>
              <a:t> </a:t>
            </a:r>
            <a:r>
              <a:rPr lang="en-US" dirty="0" smtClean="0">
                <a:solidFill>
                  <a:srgbClr val="FF0000"/>
                </a:solidFill>
                <a:latin typeface="Arial"/>
                <a:cs typeface="Arial"/>
              </a:rPr>
              <a:t>When </a:t>
            </a:r>
            <a:r>
              <a:rPr lang="en-US" dirty="0">
                <a:solidFill>
                  <a:srgbClr val="FF0000"/>
                </a:solidFill>
                <a:latin typeface="Arial"/>
                <a:cs typeface="Arial"/>
              </a:rPr>
              <a:t>0.798 g of starch is dissolved in 100.0 mL of water solution, what is the </a:t>
            </a:r>
            <a:r>
              <a:rPr lang="en-US" dirty="0" smtClean="0">
                <a:solidFill>
                  <a:srgbClr val="FF0000"/>
                </a:solidFill>
                <a:latin typeface="Arial"/>
                <a:cs typeface="Arial"/>
              </a:rPr>
              <a:t>osmotic pressure</a:t>
            </a:r>
            <a:r>
              <a:rPr lang="en-US" dirty="0">
                <a:solidFill>
                  <a:srgbClr val="FF0000"/>
                </a:solidFill>
                <a:latin typeface="Arial"/>
                <a:cs typeface="Arial"/>
              </a:rPr>
              <a:t>, in mmHg, at </a:t>
            </a:r>
            <a:r>
              <a:rPr lang="en-US" dirty="0" smtClean="0">
                <a:solidFill>
                  <a:srgbClr val="FF0000"/>
                </a:solidFill>
                <a:latin typeface="Arial"/>
                <a:cs typeface="Arial"/>
              </a:rPr>
              <a:t>25 </a:t>
            </a:r>
            <a:r>
              <a:rPr lang="en-US" baseline="30000" dirty="0" err="1" smtClean="0">
                <a:solidFill>
                  <a:srgbClr val="FF0000"/>
                </a:solidFill>
                <a:latin typeface="Arial"/>
                <a:cs typeface="Arial"/>
              </a:rPr>
              <a:t>o</a:t>
            </a:r>
            <a:r>
              <a:rPr lang="en-US" dirty="0" err="1" smtClean="0">
                <a:solidFill>
                  <a:srgbClr val="FF0000"/>
                </a:solidFill>
                <a:latin typeface="Arial"/>
                <a:cs typeface="Arial"/>
              </a:rPr>
              <a:t>C</a:t>
            </a:r>
            <a:r>
              <a:rPr lang="en-US" dirty="0">
                <a:solidFill>
                  <a:srgbClr val="FF0000"/>
                </a:solidFill>
                <a:latin typeface="Arial"/>
                <a:cs typeface="Arial"/>
              </a:rPr>
              <a:t>?</a:t>
            </a:r>
          </a:p>
        </p:txBody>
      </p:sp>
      <p:pic>
        <p:nvPicPr>
          <p:cNvPr id="5" name="Picture 4"/>
          <p:cNvPicPr>
            <a:picLocks noChangeAspect="1"/>
          </p:cNvPicPr>
          <p:nvPr/>
        </p:nvPicPr>
        <p:blipFill>
          <a:blip r:embed="rId2"/>
          <a:stretch>
            <a:fillRect/>
          </a:stretch>
        </p:blipFill>
        <p:spPr>
          <a:xfrm>
            <a:off x="292100" y="1141759"/>
            <a:ext cx="8534400" cy="5716848"/>
          </a:xfrm>
          <a:prstGeom prst="rect">
            <a:avLst/>
          </a:prstGeom>
        </p:spPr>
      </p:pic>
    </p:spTree>
    <p:extLst>
      <p:ext uri="{BB962C8B-B14F-4D97-AF65-F5344CB8AC3E}">
        <p14:creationId xmlns:p14="http://schemas.microsoft.com/office/powerpoint/2010/main" xmlns="" val="194299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BUET\Theory courses\Solution\Sorbot-2.jpg"/>
          <p:cNvPicPr>
            <a:picLocks noChangeAspect="1" noChangeArrowheads="1"/>
          </p:cNvPicPr>
          <p:nvPr/>
        </p:nvPicPr>
        <p:blipFill>
          <a:blip r:embed="rId3" cstate="email"/>
          <a:srcRect/>
          <a:stretch>
            <a:fillRect/>
          </a:stretch>
        </p:blipFill>
        <p:spPr bwMode="auto">
          <a:xfrm>
            <a:off x="228600" y="228600"/>
            <a:ext cx="2057400" cy="3063738"/>
          </a:xfrm>
          <a:prstGeom prst="rect">
            <a:avLst/>
          </a:prstGeom>
          <a:noFill/>
        </p:spPr>
      </p:pic>
      <p:sp>
        <p:nvSpPr>
          <p:cNvPr id="3" name="Rectangle 2"/>
          <p:cNvSpPr/>
          <p:nvPr/>
        </p:nvSpPr>
        <p:spPr>
          <a:xfrm>
            <a:off x="2438400" y="685800"/>
            <a:ext cx="6324600" cy="369332"/>
          </a:xfrm>
          <a:prstGeom prst="rect">
            <a:avLst/>
          </a:prstGeom>
        </p:spPr>
        <p:txBody>
          <a:bodyPr wrap="square">
            <a:spAutoFit/>
          </a:bodyPr>
          <a:lstStyle/>
          <a:p>
            <a:r>
              <a:rPr lang="en-US" dirty="0" smtClean="0"/>
              <a:t>Pick 10 molecules of solution from different part of the solution</a:t>
            </a:r>
            <a:endParaRPr lang="en-US" dirty="0"/>
          </a:p>
        </p:txBody>
      </p:sp>
      <p:sp>
        <p:nvSpPr>
          <p:cNvPr id="4" name="Rectangle 3"/>
          <p:cNvSpPr/>
          <p:nvPr/>
        </p:nvSpPr>
        <p:spPr>
          <a:xfrm>
            <a:off x="2590800" y="1447800"/>
            <a:ext cx="4038600" cy="646331"/>
          </a:xfrm>
          <a:prstGeom prst="rect">
            <a:avLst/>
          </a:prstGeom>
        </p:spPr>
        <p:txBody>
          <a:bodyPr wrap="square">
            <a:spAutoFit/>
          </a:bodyPr>
          <a:lstStyle/>
          <a:p>
            <a:r>
              <a:rPr lang="en-US" dirty="0" smtClean="0"/>
              <a:t>Number of water and sugar molecules from every part of the solution is same</a:t>
            </a:r>
            <a:endParaRPr lang="en-US" dirty="0"/>
          </a:p>
        </p:txBody>
      </p:sp>
      <p:sp>
        <p:nvSpPr>
          <p:cNvPr id="5" name="Rectangle 4"/>
          <p:cNvSpPr/>
          <p:nvPr/>
        </p:nvSpPr>
        <p:spPr>
          <a:xfrm>
            <a:off x="7467600" y="1524000"/>
            <a:ext cx="667170" cy="369332"/>
          </a:xfrm>
          <a:prstGeom prst="rect">
            <a:avLst/>
          </a:prstGeom>
        </p:spPr>
        <p:txBody>
          <a:bodyPr wrap="none">
            <a:spAutoFit/>
          </a:bodyPr>
          <a:lstStyle/>
          <a:p>
            <a:r>
              <a:rPr lang="en-US" dirty="0" smtClean="0"/>
              <a:t>???? </a:t>
            </a:r>
            <a:endParaRPr lang="en-US" dirty="0"/>
          </a:p>
        </p:txBody>
      </p:sp>
      <p:sp>
        <p:nvSpPr>
          <p:cNvPr id="6" name="TextBox 5"/>
          <p:cNvSpPr txBox="1"/>
          <p:nvPr/>
        </p:nvSpPr>
        <p:spPr>
          <a:xfrm>
            <a:off x="4876800" y="2438400"/>
            <a:ext cx="2057400" cy="369332"/>
          </a:xfrm>
          <a:prstGeom prst="rect">
            <a:avLst/>
          </a:prstGeom>
          <a:noFill/>
        </p:spPr>
        <p:txBody>
          <a:bodyPr wrap="square" rtlCol="0">
            <a:spAutoFit/>
          </a:bodyPr>
          <a:lstStyle/>
          <a:p>
            <a:r>
              <a:rPr lang="en-US" dirty="0" smtClean="0"/>
              <a:t>The answer is </a:t>
            </a:r>
            <a:r>
              <a:rPr lang="en-US" b="1" dirty="0" smtClean="0"/>
              <a:t>NO</a:t>
            </a:r>
            <a:endParaRPr lang="en-US" b="1" dirty="0"/>
          </a:p>
        </p:txBody>
      </p:sp>
      <p:sp>
        <p:nvSpPr>
          <p:cNvPr id="7" name="Rectangle 6"/>
          <p:cNvSpPr/>
          <p:nvPr/>
        </p:nvSpPr>
        <p:spPr>
          <a:xfrm>
            <a:off x="2362200" y="3352800"/>
            <a:ext cx="6248400" cy="646331"/>
          </a:xfrm>
          <a:prstGeom prst="rect">
            <a:avLst/>
          </a:prstGeom>
        </p:spPr>
        <p:txBody>
          <a:bodyPr wrap="square">
            <a:spAutoFit/>
          </a:bodyPr>
          <a:lstStyle/>
          <a:p>
            <a:pPr algn="ctr"/>
            <a:r>
              <a:rPr lang="en-US" dirty="0" smtClean="0"/>
              <a:t>judgment of molecular level a solution is not homogeneous but homogeneous in macroscopic level</a:t>
            </a:r>
            <a:endParaRPr lang="en-US" dirty="0"/>
          </a:p>
        </p:txBody>
      </p:sp>
      <p:sp>
        <p:nvSpPr>
          <p:cNvPr id="8" name="TextBox 7"/>
          <p:cNvSpPr txBox="1"/>
          <p:nvPr/>
        </p:nvSpPr>
        <p:spPr>
          <a:xfrm>
            <a:off x="304800" y="4343400"/>
            <a:ext cx="6096000" cy="369332"/>
          </a:xfrm>
          <a:prstGeom prst="rect">
            <a:avLst/>
          </a:prstGeom>
          <a:noFill/>
        </p:spPr>
        <p:txBody>
          <a:bodyPr wrap="square" rtlCol="0">
            <a:spAutoFit/>
          </a:bodyPr>
          <a:lstStyle/>
          <a:p>
            <a:r>
              <a:rPr lang="en-US" b="1" dirty="0" smtClean="0"/>
              <a:t>What is the difference between a molecule and a solution?</a:t>
            </a:r>
            <a:endParaRPr lang="en-US" b="1" dirty="0"/>
          </a:p>
        </p:txBody>
      </p:sp>
      <p:sp>
        <p:nvSpPr>
          <p:cNvPr id="9" name="TextBox 8"/>
          <p:cNvSpPr txBox="1"/>
          <p:nvPr/>
        </p:nvSpPr>
        <p:spPr>
          <a:xfrm>
            <a:off x="838200" y="4800600"/>
            <a:ext cx="6705600" cy="646331"/>
          </a:xfrm>
          <a:prstGeom prst="rect">
            <a:avLst/>
          </a:prstGeom>
          <a:noFill/>
        </p:spPr>
        <p:txBody>
          <a:bodyPr wrap="square" rtlCol="0">
            <a:spAutoFit/>
          </a:bodyPr>
          <a:lstStyle/>
          <a:p>
            <a:pPr algn="ctr"/>
            <a:r>
              <a:rPr lang="en-US" dirty="0" smtClean="0"/>
              <a:t>In solution the composition can be varies up to a certain level but this is not in the case of molecule</a:t>
            </a:r>
            <a:endParaRPr lang="en-US" dirty="0"/>
          </a:p>
        </p:txBody>
      </p:sp>
      <p:sp>
        <p:nvSpPr>
          <p:cNvPr id="10" name="TextBox 9"/>
          <p:cNvSpPr txBox="1"/>
          <p:nvPr/>
        </p:nvSpPr>
        <p:spPr>
          <a:xfrm>
            <a:off x="457200" y="5791200"/>
            <a:ext cx="82296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Solution is a homogeneous mixture whose composition can be varied up to a certain limit and whose constituents can not be separated by mechanical means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1900" y="2490778"/>
            <a:ext cx="6959600" cy="1853148"/>
          </a:xfrm>
          <a:prstGeom prst="rect">
            <a:avLst/>
          </a:prstGeom>
        </p:spPr>
      </p:pic>
      <p:sp>
        <p:nvSpPr>
          <p:cNvPr id="5" name="Title 1"/>
          <p:cNvSpPr>
            <a:spLocks noGrp="1"/>
          </p:cNvSpPr>
          <p:nvPr>
            <p:ph type="title"/>
          </p:nvPr>
        </p:nvSpPr>
        <p:spPr>
          <a:xfrm>
            <a:off x="457200" y="274638"/>
            <a:ext cx="8229600" cy="1143000"/>
          </a:xfrm>
        </p:spPr>
        <p:txBody>
          <a:bodyPr>
            <a:normAutofit fontScale="90000"/>
          </a:bodyPr>
          <a:lstStyle/>
          <a:p>
            <a:r>
              <a:rPr lang="en-US" dirty="0">
                <a:solidFill>
                  <a:srgbClr val="008000"/>
                </a:solidFill>
              </a:rPr>
              <a:t>Colligative Properties of Ionic Solutions</a:t>
            </a:r>
            <a:endParaRPr lang="en-US" dirty="0">
              <a:solidFill>
                <a:srgbClr val="008000"/>
              </a:solidFill>
              <a:latin typeface="Arial"/>
              <a:cs typeface="Arial"/>
            </a:endParaRPr>
          </a:p>
        </p:txBody>
      </p:sp>
    </p:spTree>
    <p:extLst>
      <p:ext uri="{BB962C8B-B14F-4D97-AF65-F5344CB8AC3E}">
        <p14:creationId xmlns:p14="http://schemas.microsoft.com/office/powerpoint/2010/main" xmlns="" val="444415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6900" y="3167048"/>
            <a:ext cx="5080000" cy="901912"/>
          </a:xfrm>
          <a:prstGeom prst="rect">
            <a:avLst/>
          </a:prstGeom>
        </p:spPr>
      </p:pic>
      <p:sp>
        <p:nvSpPr>
          <p:cNvPr id="5" name="Rectangle 4"/>
          <p:cNvSpPr/>
          <p:nvPr/>
        </p:nvSpPr>
        <p:spPr>
          <a:xfrm>
            <a:off x="1054100" y="1863636"/>
            <a:ext cx="7188200" cy="1107996"/>
          </a:xfrm>
          <a:prstGeom prst="rect">
            <a:avLst/>
          </a:prstGeom>
        </p:spPr>
        <p:txBody>
          <a:bodyPr wrap="square">
            <a:spAutoFit/>
          </a:bodyPr>
          <a:lstStyle/>
          <a:p>
            <a:r>
              <a:rPr lang="en-US" sz="2200" i="1" dirty="0">
                <a:latin typeface="Arial"/>
                <a:cs typeface="Arial"/>
              </a:rPr>
              <a:t>The value of </a:t>
            </a:r>
            <a:r>
              <a:rPr lang="en-US" sz="2200" i="1" dirty="0" err="1">
                <a:latin typeface="Arial"/>
                <a:cs typeface="Arial"/>
              </a:rPr>
              <a:t>i</a:t>
            </a:r>
            <a:r>
              <a:rPr lang="en-US" sz="2200" i="1" dirty="0">
                <a:latin typeface="Arial"/>
                <a:cs typeface="Arial"/>
              </a:rPr>
              <a:t> equal to </a:t>
            </a:r>
            <a:r>
              <a:rPr lang="en-US" sz="2200" i="1" dirty="0" err="1" smtClean="0">
                <a:latin typeface="Arial"/>
                <a:cs typeface="Arial"/>
              </a:rPr>
              <a:t>ΔT</a:t>
            </a:r>
            <a:r>
              <a:rPr lang="en-US" sz="2200" i="1" baseline="-25000" dirty="0" err="1" smtClean="0">
                <a:latin typeface="Arial"/>
                <a:cs typeface="Arial"/>
              </a:rPr>
              <a:t>f</a:t>
            </a:r>
            <a:r>
              <a:rPr lang="en-US" sz="2200" i="1" dirty="0" smtClean="0">
                <a:latin typeface="Arial"/>
                <a:cs typeface="Arial"/>
              </a:rPr>
              <a:t> </a:t>
            </a:r>
            <a:r>
              <a:rPr lang="en-US" sz="2200" i="1" dirty="0">
                <a:latin typeface="Arial"/>
                <a:cs typeface="Arial"/>
              </a:rPr>
              <a:t>/</a:t>
            </a:r>
            <a:r>
              <a:rPr lang="en-US" sz="2200" i="1" dirty="0" err="1">
                <a:latin typeface="Arial"/>
                <a:cs typeface="Arial"/>
              </a:rPr>
              <a:t>K</a:t>
            </a:r>
            <a:r>
              <a:rPr lang="en-US" sz="2200" i="1" baseline="-25000" dirty="0" err="1">
                <a:latin typeface="Arial"/>
                <a:cs typeface="Arial"/>
              </a:rPr>
              <a:t>f</a:t>
            </a:r>
            <a:r>
              <a:rPr lang="en-US" sz="2200" i="1" dirty="0">
                <a:latin typeface="Arial"/>
                <a:cs typeface="Arial"/>
              </a:rPr>
              <a:t> cm </a:t>
            </a:r>
            <a:r>
              <a:rPr lang="en-US" sz="2200" i="1" dirty="0" smtClean="0">
                <a:latin typeface="Arial"/>
                <a:cs typeface="Arial"/>
              </a:rPr>
              <a:t>is often </a:t>
            </a:r>
            <a:r>
              <a:rPr lang="en-US" sz="2200" i="1" dirty="0">
                <a:latin typeface="Arial"/>
                <a:cs typeface="Arial"/>
              </a:rPr>
              <a:t>called the </a:t>
            </a:r>
            <a:r>
              <a:rPr lang="en-US" sz="2200" dirty="0" err="1">
                <a:latin typeface="Arial"/>
                <a:cs typeface="Arial"/>
              </a:rPr>
              <a:t>van’t</a:t>
            </a:r>
            <a:r>
              <a:rPr lang="en-US" sz="2200" dirty="0">
                <a:latin typeface="Arial"/>
                <a:cs typeface="Arial"/>
              </a:rPr>
              <a:t> Hoff factor.</a:t>
            </a:r>
          </a:p>
          <a:p>
            <a:r>
              <a:rPr lang="en-US" sz="2200" i="1" dirty="0">
                <a:latin typeface="Arial"/>
                <a:cs typeface="Arial"/>
              </a:rPr>
              <a:t>Thus, the </a:t>
            </a:r>
            <a:r>
              <a:rPr lang="en-US" sz="2200" i="1" dirty="0" err="1">
                <a:latin typeface="Arial"/>
                <a:cs typeface="Arial"/>
              </a:rPr>
              <a:t>van’t</a:t>
            </a:r>
            <a:r>
              <a:rPr lang="en-US" sz="2200" i="1" dirty="0">
                <a:latin typeface="Arial"/>
                <a:cs typeface="Arial"/>
              </a:rPr>
              <a:t> Hoff factor </a:t>
            </a:r>
            <a:r>
              <a:rPr lang="en-US" sz="2200" i="1" dirty="0" smtClean="0">
                <a:latin typeface="Arial"/>
                <a:cs typeface="Arial"/>
              </a:rPr>
              <a:t>for </a:t>
            </a:r>
            <a:r>
              <a:rPr lang="nl-NL" sz="2200" i="1" dirty="0" smtClean="0">
                <a:latin typeface="Arial"/>
                <a:cs typeface="Arial"/>
              </a:rPr>
              <a:t>0.029 </a:t>
            </a:r>
            <a:r>
              <a:rPr lang="nl-NL" sz="2200" i="1" dirty="0">
                <a:latin typeface="Arial"/>
                <a:cs typeface="Arial"/>
              </a:rPr>
              <a:t>m K</a:t>
            </a:r>
            <a:r>
              <a:rPr lang="nl-NL" sz="2200" i="1" baseline="-25000" dirty="0">
                <a:latin typeface="Arial"/>
                <a:cs typeface="Arial"/>
              </a:rPr>
              <a:t>2</a:t>
            </a:r>
            <a:r>
              <a:rPr lang="nl-NL" sz="2200" i="1" dirty="0">
                <a:latin typeface="Arial"/>
                <a:cs typeface="Arial"/>
              </a:rPr>
              <a:t>SO</a:t>
            </a:r>
            <a:r>
              <a:rPr lang="nl-NL" sz="2200" i="1" baseline="-25000" dirty="0">
                <a:latin typeface="Arial"/>
                <a:cs typeface="Arial"/>
              </a:rPr>
              <a:t>4</a:t>
            </a:r>
            <a:r>
              <a:rPr lang="nl-NL" sz="2200" i="1" dirty="0">
                <a:latin typeface="Arial"/>
                <a:cs typeface="Arial"/>
              </a:rPr>
              <a:t> is 2.6.</a:t>
            </a:r>
            <a:endParaRPr lang="en-US" sz="2200" dirty="0">
              <a:latin typeface="Arial"/>
              <a:cs typeface="Arial"/>
            </a:endParaRPr>
          </a:p>
        </p:txBody>
      </p:sp>
      <p:sp>
        <p:nvSpPr>
          <p:cNvPr id="6" name="Title 1"/>
          <p:cNvSpPr>
            <a:spLocks noGrp="1"/>
          </p:cNvSpPr>
          <p:nvPr>
            <p:ph type="title"/>
          </p:nvPr>
        </p:nvSpPr>
        <p:spPr>
          <a:xfrm>
            <a:off x="457200" y="274638"/>
            <a:ext cx="8229600" cy="1143000"/>
          </a:xfrm>
        </p:spPr>
        <p:txBody>
          <a:bodyPr>
            <a:normAutofit fontScale="90000"/>
          </a:bodyPr>
          <a:lstStyle/>
          <a:p>
            <a:r>
              <a:rPr lang="en-US" dirty="0">
                <a:solidFill>
                  <a:srgbClr val="008000"/>
                </a:solidFill>
              </a:rPr>
              <a:t>Colligative Properties of Ionic Solutions</a:t>
            </a:r>
            <a:endParaRPr lang="en-US" dirty="0">
              <a:solidFill>
                <a:srgbClr val="008000"/>
              </a:solidFill>
              <a:latin typeface="Arial"/>
              <a:cs typeface="Arial"/>
            </a:endParaRPr>
          </a:p>
        </p:txBody>
      </p:sp>
      <p:sp>
        <p:nvSpPr>
          <p:cNvPr id="7" name="Rectangle 6"/>
          <p:cNvSpPr/>
          <p:nvPr/>
        </p:nvSpPr>
        <p:spPr>
          <a:xfrm>
            <a:off x="457200" y="4552940"/>
            <a:ext cx="8229600" cy="1754327"/>
          </a:xfrm>
          <a:prstGeom prst="rect">
            <a:avLst/>
          </a:prstGeom>
        </p:spPr>
        <p:txBody>
          <a:bodyPr wrap="square">
            <a:spAutoFit/>
          </a:bodyPr>
          <a:lstStyle/>
          <a:p>
            <a:r>
              <a:rPr lang="en-US" dirty="0">
                <a:solidFill>
                  <a:schemeClr val="accent5">
                    <a:lumMod val="75000"/>
                  </a:schemeClr>
                </a:solidFill>
                <a:latin typeface="Arial"/>
                <a:cs typeface="Arial"/>
              </a:rPr>
              <a:t>At first, this was taken as evidence that salts were not </a:t>
            </a:r>
            <a:r>
              <a:rPr lang="en-US" dirty="0" smtClean="0">
                <a:solidFill>
                  <a:schemeClr val="accent5">
                    <a:lumMod val="75000"/>
                  </a:schemeClr>
                </a:solidFill>
                <a:latin typeface="Arial"/>
                <a:cs typeface="Arial"/>
              </a:rPr>
              <a:t>completely ionized </a:t>
            </a:r>
            <a:r>
              <a:rPr lang="en-US" dirty="0">
                <a:solidFill>
                  <a:schemeClr val="accent5">
                    <a:lumMod val="75000"/>
                  </a:schemeClr>
                </a:solidFill>
                <a:latin typeface="Arial"/>
                <a:cs typeface="Arial"/>
              </a:rPr>
              <a:t>in solution. In 1923, however, Peter Debye and Erich </a:t>
            </a:r>
            <a:r>
              <a:rPr lang="en-US" dirty="0" err="1">
                <a:solidFill>
                  <a:schemeClr val="accent5">
                    <a:lumMod val="75000"/>
                  </a:schemeClr>
                </a:solidFill>
                <a:latin typeface="Arial"/>
                <a:cs typeface="Arial"/>
              </a:rPr>
              <a:t>Hückel</a:t>
            </a:r>
            <a:r>
              <a:rPr lang="en-US" dirty="0">
                <a:solidFill>
                  <a:schemeClr val="accent5">
                    <a:lumMod val="75000"/>
                  </a:schemeClr>
                </a:solidFill>
                <a:latin typeface="Arial"/>
                <a:cs typeface="Arial"/>
              </a:rPr>
              <a:t> were able to </a:t>
            </a:r>
            <a:r>
              <a:rPr lang="en-US" dirty="0" smtClean="0">
                <a:solidFill>
                  <a:schemeClr val="accent5">
                    <a:lumMod val="75000"/>
                  </a:schemeClr>
                </a:solidFill>
                <a:latin typeface="Arial"/>
                <a:cs typeface="Arial"/>
              </a:rPr>
              <a:t>show that </a:t>
            </a:r>
            <a:r>
              <a:rPr lang="en-US" dirty="0">
                <a:solidFill>
                  <a:schemeClr val="accent5">
                    <a:lumMod val="75000"/>
                  </a:schemeClr>
                </a:solidFill>
                <a:latin typeface="Arial"/>
                <a:cs typeface="Arial"/>
              </a:rPr>
              <a:t>the </a:t>
            </a:r>
            <a:r>
              <a:rPr lang="en-US" dirty="0" err="1">
                <a:solidFill>
                  <a:schemeClr val="accent5">
                    <a:lumMod val="75000"/>
                  </a:schemeClr>
                </a:solidFill>
                <a:latin typeface="Arial"/>
                <a:cs typeface="Arial"/>
              </a:rPr>
              <a:t>colligative</a:t>
            </a:r>
            <a:r>
              <a:rPr lang="en-US" dirty="0">
                <a:solidFill>
                  <a:schemeClr val="accent5">
                    <a:lumMod val="75000"/>
                  </a:schemeClr>
                </a:solidFill>
                <a:latin typeface="Arial"/>
                <a:cs typeface="Arial"/>
              </a:rPr>
              <a:t> properties of salt solutions could be explained by assuming that </a:t>
            </a:r>
            <a:r>
              <a:rPr lang="en-US" dirty="0" smtClean="0">
                <a:solidFill>
                  <a:schemeClr val="accent5">
                    <a:lumMod val="75000"/>
                  </a:schemeClr>
                </a:solidFill>
                <a:latin typeface="Arial"/>
                <a:cs typeface="Arial"/>
              </a:rPr>
              <a:t>the salt </a:t>
            </a:r>
            <a:r>
              <a:rPr lang="en-US" dirty="0">
                <a:solidFill>
                  <a:schemeClr val="accent5">
                    <a:lumMod val="75000"/>
                  </a:schemeClr>
                </a:solidFill>
                <a:latin typeface="Arial"/>
                <a:cs typeface="Arial"/>
              </a:rPr>
              <a:t>is completely ionized in solution but that the </a:t>
            </a:r>
            <a:r>
              <a:rPr lang="en-US" b="1" i="1" u="sng" dirty="0">
                <a:solidFill>
                  <a:schemeClr val="accent5">
                    <a:lumMod val="75000"/>
                  </a:schemeClr>
                </a:solidFill>
                <a:latin typeface="Arial"/>
                <a:cs typeface="Arial"/>
              </a:rPr>
              <a:t>activities, </a:t>
            </a:r>
            <a:r>
              <a:rPr lang="en-US" b="1" u="sng" dirty="0">
                <a:solidFill>
                  <a:schemeClr val="accent5">
                    <a:lumMod val="75000"/>
                  </a:schemeClr>
                </a:solidFill>
                <a:latin typeface="Arial"/>
                <a:cs typeface="Arial"/>
              </a:rPr>
              <a:t>or effective concentrations</a:t>
            </a:r>
            <a:r>
              <a:rPr lang="en-US" dirty="0" smtClean="0">
                <a:solidFill>
                  <a:schemeClr val="accent5">
                    <a:lumMod val="75000"/>
                  </a:schemeClr>
                </a:solidFill>
                <a:latin typeface="Arial"/>
                <a:cs typeface="Arial"/>
              </a:rPr>
              <a:t>, of </a:t>
            </a:r>
            <a:r>
              <a:rPr lang="en-US" dirty="0">
                <a:solidFill>
                  <a:schemeClr val="accent5">
                    <a:lumMod val="75000"/>
                  </a:schemeClr>
                </a:solidFill>
                <a:latin typeface="Arial"/>
                <a:cs typeface="Arial"/>
              </a:rPr>
              <a:t>the ions are less than their actual concentrations as a result of the electrical </a:t>
            </a:r>
            <a:r>
              <a:rPr lang="en-US" dirty="0" smtClean="0">
                <a:solidFill>
                  <a:schemeClr val="accent5">
                    <a:lumMod val="75000"/>
                  </a:schemeClr>
                </a:solidFill>
                <a:latin typeface="Arial"/>
                <a:cs typeface="Arial"/>
              </a:rPr>
              <a:t>interactions of </a:t>
            </a:r>
            <a:r>
              <a:rPr lang="en-US" dirty="0">
                <a:solidFill>
                  <a:schemeClr val="accent5">
                    <a:lumMod val="75000"/>
                  </a:schemeClr>
                </a:solidFill>
                <a:latin typeface="Arial"/>
                <a:cs typeface="Arial"/>
              </a:rPr>
              <a:t>the ions in solution.</a:t>
            </a:r>
          </a:p>
        </p:txBody>
      </p:sp>
    </p:spTree>
    <p:extLst>
      <p:ext uri="{BB962C8B-B14F-4D97-AF65-F5344CB8AC3E}">
        <p14:creationId xmlns:p14="http://schemas.microsoft.com/office/powerpoint/2010/main" xmlns="" val="21481670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92200" y="2404940"/>
            <a:ext cx="6934200" cy="3713181"/>
            <a:chOff x="774700" y="1744540"/>
            <a:chExt cx="6934200" cy="3713181"/>
          </a:xfrm>
        </p:grpSpPr>
        <p:pic>
          <p:nvPicPr>
            <p:cNvPr id="4" name="Picture 3"/>
            <p:cNvPicPr>
              <a:picLocks noChangeAspect="1"/>
            </p:cNvPicPr>
            <p:nvPr/>
          </p:nvPicPr>
          <p:blipFill>
            <a:blip r:embed="rId2"/>
            <a:stretch>
              <a:fillRect/>
            </a:stretch>
          </p:blipFill>
          <p:spPr>
            <a:xfrm>
              <a:off x="774700" y="1744540"/>
              <a:ext cx="6934200" cy="2883883"/>
            </a:xfrm>
            <a:prstGeom prst="rect">
              <a:avLst/>
            </a:prstGeom>
          </p:spPr>
        </p:pic>
        <p:pic>
          <p:nvPicPr>
            <p:cNvPr id="5" name="Picture 4"/>
            <p:cNvPicPr>
              <a:picLocks noChangeAspect="1"/>
            </p:cNvPicPr>
            <p:nvPr/>
          </p:nvPicPr>
          <p:blipFill>
            <a:blip r:embed="rId3"/>
            <a:stretch>
              <a:fillRect/>
            </a:stretch>
          </p:blipFill>
          <p:spPr>
            <a:xfrm>
              <a:off x="774700" y="4615248"/>
              <a:ext cx="6934200" cy="842473"/>
            </a:xfrm>
            <a:prstGeom prst="rect">
              <a:avLst/>
            </a:prstGeom>
          </p:spPr>
        </p:pic>
      </p:grpSp>
      <p:sp>
        <p:nvSpPr>
          <p:cNvPr id="7" name="Rectangle 6"/>
          <p:cNvSpPr/>
          <p:nvPr/>
        </p:nvSpPr>
        <p:spPr>
          <a:xfrm>
            <a:off x="736600" y="556736"/>
            <a:ext cx="7734300" cy="1203919"/>
          </a:xfrm>
          <a:prstGeom prst="rect">
            <a:avLst/>
          </a:prstGeom>
        </p:spPr>
        <p:txBody>
          <a:bodyPr wrap="square">
            <a:spAutoFit/>
          </a:bodyPr>
          <a:lstStyle/>
          <a:p>
            <a:pPr>
              <a:lnSpc>
                <a:spcPct val="110000"/>
              </a:lnSpc>
            </a:pPr>
            <a:r>
              <a:rPr lang="en-US" sz="2200" dirty="0">
                <a:solidFill>
                  <a:srgbClr val="FF0000"/>
                </a:solidFill>
                <a:latin typeface="Arial"/>
                <a:cs typeface="Arial"/>
              </a:rPr>
              <a:t>Estimate the freezing point of a 0.010 </a:t>
            </a:r>
            <a:r>
              <a:rPr lang="en-US" sz="2200" i="1" dirty="0">
                <a:solidFill>
                  <a:srgbClr val="FF0000"/>
                </a:solidFill>
                <a:latin typeface="Arial"/>
                <a:cs typeface="Arial"/>
              </a:rPr>
              <a:t>m </a:t>
            </a:r>
            <a:r>
              <a:rPr lang="en-US" sz="2200" dirty="0">
                <a:solidFill>
                  <a:srgbClr val="FF0000"/>
                </a:solidFill>
                <a:latin typeface="Arial"/>
                <a:cs typeface="Arial"/>
              </a:rPr>
              <a:t>aqueous </a:t>
            </a:r>
            <a:r>
              <a:rPr lang="en-US" sz="2200" dirty="0" smtClean="0">
                <a:solidFill>
                  <a:srgbClr val="FF0000"/>
                </a:solidFill>
                <a:latin typeface="Arial"/>
                <a:cs typeface="Arial"/>
              </a:rPr>
              <a:t>solution of </a:t>
            </a:r>
            <a:r>
              <a:rPr lang="en-US" sz="2200" dirty="0">
                <a:solidFill>
                  <a:srgbClr val="FF0000"/>
                </a:solidFill>
                <a:latin typeface="Arial"/>
                <a:cs typeface="Arial"/>
              </a:rPr>
              <a:t>aluminum sulfate, Al</a:t>
            </a:r>
            <a:r>
              <a:rPr lang="en-US" sz="2200" baseline="-25000" dirty="0">
                <a:solidFill>
                  <a:srgbClr val="FF0000"/>
                </a:solidFill>
                <a:latin typeface="Arial"/>
                <a:cs typeface="Arial"/>
              </a:rPr>
              <a:t>2</a:t>
            </a:r>
            <a:r>
              <a:rPr lang="en-US" sz="2200" dirty="0">
                <a:solidFill>
                  <a:srgbClr val="FF0000"/>
                </a:solidFill>
                <a:latin typeface="Arial"/>
                <a:cs typeface="Arial"/>
              </a:rPr>
              <a:t>(SO</a:t>
            </a:r>
            <a:r>
              <a:rPr lang="en-US" sz="2200" baseline="-25000" dirty="0">
                <a:solidFill>
                  <a:srgbClr val="FF0000"/>
                </a:solidFill>
                <a:latin typeface="Arial"/>
                <a:cs typeface="Arial"/>
              </a:rPr>
              <a:t>4</a:t>
            </a:r>
            <a:r>
              <a:rPr lang="en-US" sz="2200" dirty="0">
                <a:solidFill>
                  <a:srgbClr val="FF0000"/>
                </a:solidFill>
                <a:latin typeface="Arial"/>
                <a:cs typeface="Arial"/>
              </a:rPr>
              <a:t>)</a:t>
            </a:r>
            <a:r>
              <a:rPr lang="en-US" sz="2200" baseline="-25000" dirty="0">
                <a:solidFill>
                  <a:srgbClr val="FF0000"/>
                </a:solidFill>
                <a:latin typeface="Arial"/>
                <a:cs typeface="Arial"/>
              </a:rPr>
              <a:t>3</a:t>
            </a:r>
            <a:r>
              <a:rPr lang="en-US" sz="2200" dirty="0">
                <a:solidFill>
                  <a:srgbClr val="FF0000"/>
                </a:solidFill>
                <a:latin typeface="Arial"/>
                <a:cs typeface="Arial"/>
              </a:rPr>
              <a:t>. Assume the </a:t>
            </a:r>
            <a:r>
              <a:rPr lang="en-US" sz="2200" dirty="0" smtClean="0">
                <a:solidFill>
                  <a:srgbClr val="FF0000"/>
                </a:solidFill>
                <a:latin typeface="Arial"/>
                <a:cs typeface="Arial"/>
              </a:rPr>
              <a:t>value of </a:t>
            </a:r>
            <a:r>
              <a:rPr lang="en-US" sz="2200" i="1" dirty="0" err="1">
                <a:solidFill>
                  <a:srgbClr val="FF0000"/>
                </a:solidFill>
                <a:latin typeface="Arial"/>
                <a:cs typeface="Arial"/>
              </a:rPr>
              <a:t>i</a:t>
            </a:r>
            <a:r>
              <a:rPr lang="en-US" sz="2200" i="1" dirty="0">
                <a:solidFill>
                  <a:srgbClr val="FF0000"/>
                </a:solidFill>
                <a:latin typeface="Arial"/>
                <a:cs typeface="Arial"/>
              </a:rPr>
              <a:t> </a:t>
            </a:r>
            <a:r>
              <a:rPr lang="en-US" sz="2200" dirty="0">
                <a:solidFill>
                  <a:srgbClr val="FF0000"/>
                </a:solidFill>
                <a:latin typeface="Arial"/>
                <a:cs typeface="Arial"/>
              </a:rPr>
              <a:t>based on the formula of the compound.</a:t>
            </a:r>
          </a:p>
        </p:txBody>
      </p:sp>
    </p:spTree>
    <p:extLst>
      <p:ext uri="{BB962C8B-B14F-4D97-AF65-F5344CB8AC3E}">
        <p14:creationId xmlns:p14="http://schemas.microsoft.com/office/powerpoint/2010/main" xmlns="" val="12581582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latin typeface="Arial"/>
                <a:cs typeface="Arial"/>
              </a:rPr>
              <a:t>Colloids</a:t>
            </a:r>
            <a:endParaRPr lang="en-US" dirty="0">
              <a:solidFill>
                <a:srgbClr val="008000"/>
              </a:solidFill>
              <a:latin typeface="Arial"/>
              <a:cs typeface="Arial"/>
            </a:endParaRPr>
          </a:p>
        </p:txBody>
      </p:sp>
      <p:sp>
        <p:nvSpPr>
          <p:cNvPr id="3" name="Content Placeholder 2"/>
          <p:cNvSpPr>
            <a:spLocks noGrp="1"/>
          </p:cNvSpPr>
          <p:nvPr>
            <p:ph idx="1"/>
          </p:nvPr>
        </p:nvSpPr>
        <p:spPr>
          <a:xfrm>
            <a:off x="457200" y="1485900"/>
            <a:ext cx="8343900" cy="5664200"/>
          </a:xfrm>
        </p:spPr>
        <p:txBody>
          <a:bodyPr>
            <a:noAutofit/>
          </a:bodyPr>
          <a:lstStyle/>
          <a:p>
            <a:pPr>
              <a:lnSpc>
                <a:spcPct val="110000"/>
              </a:lnSpc>
            </a:pPr>
            <a:r>
              <a:rPr lang="en-US" sz="2400" dirty="0">
                <a:latin typeface="Arial"/>
                <a:cs typeface="Arial"/>
              </a:rPr>
              <a:t>A colloid is </a:t>
            </a:r>
            <a:r>
              <a:rPr lang="en-US" sz="2400" i="1" dirty="0">
                <a:latin typeface="Arial"/>
                <a:cs typeface="Arial"/>
              </a:rPr>
              <a:t>a dispersion of particles of one substance (the dispersed phase) </a:t>
            </a:r>
            <a:r>
              <a:rPr lang="en-US" sz="2400" i="1" dirty="0" smtClean="0">
                <a:latin typeface="Arial"/>
                <a:cs typeface="Arial"/>
              </a:rPr>
              <a:t>throughout another </a:t>
            </a:r>
            <a:r>
              <a:rPr lang="en-US" sz="2400" i="1" dirty="0">
                <a:latin typeface="Arial"/>
                <a:cs typeface="Arial"/>
              </a:rPr>
              <a:t>substance or solution (the continuous phase). </a:t>
            </a:r>
            <a:endParaRPr lang="en-US" sz="2400" i="1" dirty="0" smtClean="0">
              <a:latin typeface="Arial"/>
              <a:cs typeface="Arial"/>
            </a:endParaRPr>
          </a:p>
          <a:p>
            <a:pPr>
              <a:lnSpc>
                <a:spcPct val="110000"/>
              </a:lnSpc>
              <a:buFont typeface="Lucida Grande"/>
              <a:buChar char="-"/>
            </a:pPr>
            <a:r>
              <a:rPr lang="en-US" sz="2000" dirty="0" smtClean="0">
                <a:solidFill>
                  <a:srgbClr val="0000FF"/>
                </a:solidFill>
                <a:latin typeface="Arial"/>
                <a:cs typeface="Arial"/>
              </a:rPr>
              <a:t>Fog </a:t>
            </a:r>
            <a:r>
              <a:rPr lang="en-US" sz="2000" dirty="0">
                <a:solidFill>
                  <a:srgbClr val="0000FF"/>
                </a:solidFill>
                <a:latin typeface="Arial"/>
                <a:cs typeface="Arial"/>
              </a:rPr>
              <a:t>is an example of a </a:t>
            </a:r>
            <a:r>
              <a:rPr lang="en-US" sz="2000" dirty="0" smtClean="0">
                <a:solidFill>
                  <a:srgbClr val="0000FF"/>
                </a:solidFill>
                <a:latin typeface="Arial"/>
                <a:cs typeface="Arial"/>
              </a:rPr>
              <a:t>colloid: it </a:t>
            </a:r>
            <a:r>
              <a:rPr lang="en-US" sz="2000" dirty="0">
                <a:solidFill>
                  <a:srgbClr val="0000FF"/>
                </a:solidFill>
                <a:latin typeface="Arial"/>
                <a:cs typeface="Arial"/>
              </a:rPr>
              <a:t>consists of very small water droplets (dispersed phase) in air (</a:t>
            </a:r>
            <a:r>
              <a:rPr lang="en-US" sz="2000" dirty="0" smtClean="0">
                <a:solidFill>
                  <a:srgbClr val="0000FF"/>
                </a:solidFill>
                <a:latin typeface="Arial"/>
                <a:cs typeface="Arial"/>
              </a:rPr>
              <a:t>continuous phase</a:t>
            </a:r>
            <a:r>
              <a:rPr lang="en-US" sz="2000" dirty="0">
                <a:solidFill>
                  <a:srgbClr val="0000FF"/>
                </a:solidFill>
                <a:latin typeface="Arial"/>
                <a:cs typeface="Arial"/>
              </a:rPr>
              <a:t>). </a:t>
            </a:r>
            <a:endParaRPr lang="en-US" sz="2000" dirty="0" smtClean="0">
              <a:solidFill>
                <a:srgbClr val="0000FF"/>
              </a:solidFill>
              <a:latin typeface="Arial"/>
              <a:cs typeface="Arial"/>
            </a:endParaRPr>
          </a:p>
          <a:p>
            <a:pPr>
              <a:lnSpc>
                <a:spcPct val="110000"/>
              </a:lnSpc>
            </a:pPr>
            <a:r>
              <a:rPr lang="en-US" sz="2200" dirty="0" smtClean="0">
                <a:latin typeface="Arial"/>
                <a:cs typeface="Arial"/>
              </a:rPr>
              <a:t>A </a:t>
            </a:r>
            <a:r>
              <a:rPr lang="en-US" sz="2200" dirty="0">
                <a:latin typeface="Arial"/>
                <a:cs typeface="Arial"/>
              </a:rPr>
              <a:t>colloid differs from a true solution in that the dispersed particles are </a:t>
            </a:r>
            <a:r>
              <a:rPr lang="en-US" sz="2200" dirty="0" smtClean="0">
                <a:latin typeface="Arial"/>
                <a:cs typeface="Arial"/>
              </a:rPr>
              <a:t>larger than </a:t>
            </a:r>
            <a:r>
              <a:rPr lang="en-US" sz="2200" dirty="0">
                <a:latin typeface="Arial"/>
                <a:cs typeface="Arial"/>
              </a:rPr>
              <a:t>normal molecules, though they are too small to be seen with a microscope. </a:t>
            </a:r>
            <a:endParaRPr lang="en-US" sz="2200" dirty="0" smtClean="0">
              <a:latin typeface="Arial"/>
              <a:cs typeface="Arial"/>
            </a:endParaRPr>
          </a:p>
          <a:p>
            <a:pPr>
              <a:lnSpc>
                <a:spcPct val="110000"/>
              </a:lnSpc>
            </a:pPr>
            <a:r>
              <a:rPr lang="en-US" sz="2200" dirty="0" smtClean="0">
                <a:latin typeface="Arial"/>
                <a:cs typeface="Arial"/>
              </a:rPr>
              <a:t>The</a:t>
            </a:r>
            <a:r>
              <a:rPr lang="en-US" sz="2200" dirty="0">
                <a:latin typeface="Arial"/>
                <a:cs typeface="Arial"/>
              </a:rPr>
              <a:t> </a:t>
            </a:r>
            <a:r>
              <a:rPr lang="en-US" sz="2200" dirty="0" smtClean="0">
                <a:latin typeface="Arial"/>
                <a:cs typeface="Arial"/>
              </a:rPr>
              <a:t>particles </a:t>
            </a:r>
            <a:r>
              <a:rPr lang="en-US" sz="2200" dirty="0">
                <a:latin typeface="Arial"/>
                <a:cs typeface="Arial"/>
              </a:rPr>
              <a:t>range from about </a:t>
            </a:r>
            <a:r>
              <a:rPr lang="en-US" sz="2200" dirty="0">
                <a:solidFill>
                  <a:srgbClr val="FF0000"/>
                </a:solidFill>
                <a:latin typeface="Arial"/>
                <a:cs typeface="Arial"/>
              </a:rPr>
              <a:t>1 </a:t>
            </a:r>
            <a:r>
              <a:rPr lang="en-US" sz="2200" dirty="0" smtClean="0">
                <a:solidFill>
                  <a:srgbClr val="FF0000"/>
                </a:solidFill>
                <a:latin typeface="Arial"/>
                <a:cs typeface="Arial"/>
              </a:rPr>
              <a:t>× </a:t>
            </a:r>
            <a:r>
              <a:rPr lang="en-US" sz="2200" dirty="0">
                <a:solidFill>
                  <a:srgbClr val="FF0000"/>
                </a:solidFill>
                <a:latin typeface="Arial"/>
                <a:cs typeface="Arial"/>
              </a:rPr>
              <a:t>10</a:t>
            </a:r>
            <a:r>
              <a:rPr lang="en-US" sz="2200" baseline="30000" dirty="0">
                <a:solidFill>
                  <a:srgbClr val="FF0000"/>
                </a:solidFill>
                <a:latin typeface="Arial"/>
                <a:cs typeface="Arial"/>
              </a:rPr>
              <a:t>3</a:t>
            </a:r>
            <a:r>
              <a:rPr lang="en-US" sz="2200" dirty="0">
                <a:solidFill>
                  <a:srgbClr val="FF0000"/>
                </a:solidFill>
                <a:latin typeface="Arial"/>
                <a:cs typeface="Arial"/>
              </a:rPr>
              <a:t> </a:t>
            </a:r>
            <a:r>
              <a:rPr lang="en-US" sz="2200" dirty="0" smtClean="0">
                <a:solidFill>
                  <a:srgbClr val="FF0000"/>
                </a:solidFill>
                <a:latin typeface="Arial"/>
                <a:cs typeface="Arial"/>
              </a:rPr>
              <a:t>pm (1 nm) </a:t>
            </a:r>
            <a:r>
              <a:rPr lang="en-US" sz="2200" dirty="0">
                <a:solidFill>
                  <a:srgbClr val="FF0000"/>
                </a:solidFill>
                <a:latin typeface="Arial"/>
                <a:cs typeface="Arial"/>
              </a:rPr>
              <a:t>to about 2 </a:t>
            </a:r>
            <a:r>
              <a:rPr lang="en-US" sz="2200" dirty="0" smtClean="0">
                <a:solidFill>
                  <a:srgbClr val="FF0000"/>
                </a:solidFill>
                <a:latin typeface="Arial"/>
                <a:cs typeface="Arial"/>
              </a:rPr>
              <a:t>×</a:t>
            </a:r>
            <a:r>
              <a:rPr lang="en-US" sz="2200" dirty="0">
                <a:solidFill>
                  <a:srgbClr val="FF0000"/>
                </a:solidFill>
                <a:latin typeface="Arial"/>
                <a:cs typeface="Arial"/>
              </a:rPr>
              <a:t> </a:t>
            </a:r>
            <a:r>
              <a:rPr lang="en-US" sz="2200" dirty="0" smtClean="0">
                <a:solidFill>
                  <a:srgbClr val="FF0000"/>
                </a:solidFill>
                <a:latin typeface="Arial"/>
                <a:cs typeface="Arial"/>
              </a:rPr>
              <a:t>10</a:t>
            </a:r>
            <a:r>
              <a:rPr lang="en-US" sz="2200" baseline="30000" dirty="0" smtClean="0">
                <a:solidFill>
                  <a:srgbClr val="FF0000"/>
                </a:solidFill>
                <a:latin typeface="Arial"/>
                <a:cs typeface="Arial"/>
              </a:rPr>
              <a:t>5</a:t>
            </a:r>
            <a:r>
              <a:rPr lang="en-US" sz="2200" dirty="0" smtClean="0">
                <a:solidFill>
                  <a:srgbClr val="FF0000"/>
                </a:solidFill>
                <a:latin typeface="Arial"/>
                <a:cs typeface="Arial"/>
              </a:rPr>
              <a:t> pm </a:t>
            </a:r>
            <a:r>
              <a:rPr lang="en-US" sz="2200" dirty="0">
                <a:solidFill>
                  <a:srgbClr val="FF0000"/>
                </a:solidFill>
                <a:latin typeface="Arial"/>
                <a:cs typeface="Arial"/>
              </a:rPr>
              <a:t>(200 nm) </a:t>
            </a:r>
            <a:r>
              <a:rPr lang="en-US" sz="2200" dirty="0" smtClean="0">
                <a:solidFill>
                  <a:srgbClr val="FF0000"/>
                </a:solidFill>
                <a:latin typeface="Arial"/>
                <a:cs typeface="Arial"/>
              </a:rPr>
              <a:t> </a:t>
            </a:r>
            <a:r>
              <a:rPr lang="en-US" sz="2200" dirty="0">
                <a:latin typeface="Arial"/>
                <a:cs typeface="Arial"/>
              </a:rPr>
              <a:t>in size</a:t>
            </a:r>
            <a:r>
              <a:rPr lang="en-US" sz="2200" dirty="0" smtClean="0">
                <a:latin typeface="Arial"/>
                <a:cs typeface="Arial"/>
              </a:rPr>
              <a:t>.</a:t>
            </a:r>
          </a:p>
          <a:p>
            <a:pPr>
              <a:lnSpc>
                <a:spcPct val="110000"/>
              </a:lnSpc>
            </a:pPr>
            <a:r>
              <a:rPr lang="en-US" sz="2200" dirty="0">
                <a:latin typeface="Arial"/>
                <a:cs typeface="Arial"/>
              </a:rPr>
              <a:t>Although a colloid appears to be homogeneous because the dispersed particles are </a:t>
            </a:r>
            <a:r>
              <a:rPr lang="en-US" sz="2200" dirty="0" smtClean="0">
                <a:latin typeface="Arial"/>
                <a:cs typeface="Arial"/>
              </a:rPr>
              <a:t>quite small</a:t>
            </a:r>
            <a:r>
              <a:rPr lang="en-US" sz="2200" dirty="0">
                <a:latin typeface="Arial"/>
                <a:cs typeface="Arial"/>
              </a:rPr>
              <a:t>, it can be distinguished from a true solution by </a:t>
            </a:r>
            <a:r>
              <a:rPr lang="en-US" sz="2200" dirty="0">
                <a:solidFill>
                  <a:srgbClr val="FF0000"/>
                </a:solidFill>
                <a:latin typeface="Arial"/>
                <a:cs typeface="Arial"/>
              </a:rPr>
              <a:t>its ability to scatter light</a:t>
            </a:r>
            <a:r>
              <a:rPr lang="en-US" sz="2200" dirty="0">
                <a:latin typeface="Arial"/>
                <a:cs typeface="Arial"/>
              </a:rPr>
              <a:t>.</a:t>
            </a:r>
          </a:p>
        </p:txBody>
      </p:sp>
    </p:spTree>
    <p:extLst>
      <p:ext uri="{BB962C8B-B14F-4D97-AF65-F5344CB8AC3E}">
        <p14:creationId xmlns:p14="http://schemas.microsoft.com/office/powerpoint/2010/main" xmlns="" val="24631374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2645539"/>
            <a:ext cx="8369300" cy="3773341"/>
          </a:xfrm>
          <a:prstGeom prst="rect">
            <a:avLst/>
          </a:prstGeom>
        </p:spPr>
        <p:txBody>
          <a:bodyPr wrap="square">
            <a:spAutoFit/>
          </a:bodyPr>
          <a:lstStyle/>
          <a:p>
            <a:pPr>
              <a:lnSpc>
                <a:spcPct val="120000"/>
              </a:lnSpc>
            </a:pPr>
            <a:r>
              <a:rPr lang="en-US" sz="2400" i="1" dirty="0" smtClean="0">
                <a:latin typeface="Arial"/>
                <a:cs typeface="Arial"/>
              </a:rPr>
              <a:t>Although </a:t>
            </a:r>
            <a:r>
              <a:rPr lang="en-US" sz="2400" i="1" dirty="0">
                <a:latin typeface="Arial"/>
                <a:cs typeface="Arial"/>
              </a:rPr>
              <a:t>all gases and liquids </a:t>
            </a:r>
            <a:r>
              <a:rPr lang="en-US" sz="2400" i="1" dirty="0" smtClean="0">
                <a:latin typeface="Arial"/>
                <a:cs typeface="Arial"/>
              </a:rPr>
              <a:t>scatter light</a:t>
            </a:r>
            <a:r>
              <a:rPr lang="en-US" sz="2400" i="1" dirty="0">
                <a:latin typeface="Arial"/>
                <a:cs typeface="Arial"/>
              </a:rPr>
              <a:t>, the scattering from </a:t>
            </a:r>
            <a:r>
              <a:rPr lang="en-US" sz="2400" i="1" dirty="0" smtClean="0">
                <a:latin typeface="Arial"/>
                <a:cs typeface="Arial"/>
              </a:rPr>
              <a:t>a </a:t>
            </a:r>
            <a:r>
              <a:rPr lang="en-US" sz="2400" i="1" dirty="0">
                <a:latin typeface="Arial"/>
                <a:cs typeface="Arial"/>
              </a:rPr>
              <a:t>true solution is </a:t>
            </a:r>
            <a:r>
              <a:rPr lang="en-US" sz="2400" i="1" dirty="0" smtClean="0">
                <a:latin typeface="Arial"/>
                <a:cs typeface="Arial"/>
              </a:rPr>
              <a:t>quite small </a:t>
            </a:r>
            <a:r>
              <a:rPr lang="en-US" sz="2400" i="1" dirty="0">
                <a:latin typeface="Arial"/>
                <a:cs typeface="Arial"/>
              </a:rPr>
              <a:t>and usually not </a:t>
            </a:r>
            <a:r>
              <a:rPr lang="en-US" sz="2400" i="1" dirty="0" smtClean="0">
                <a:latin typeface="Arial"/>
                <a:cs typeface="Arial"/>
              </a:rPr>
              <a:t>detectable. </a:t>
            </a:r>
          </a:p>
          <a:p>
            <a:pPr>
              <a:lnSpc>
                <a:spcPct val="120000"/>
              </a:lnSpc>
            </a:pPr>
            <a:endParaRPr lang="en-US" sz="1600" i="1" dirty="0">
              <a:latin typeface="Arial"/>
              <a:cs typeface="Arial"/>
            </a:endParaRPr>
          </a:p>
          <a:p>
            <a:pPr>
              <a:lnSpc>
                <a:spcPct val="120000"/>
              </a:lnSpc>
            </a:pPr>
            <a:r>
              <a:rPr lang="en-US" sz="2400" i="1" dirty="0" smtClean="0">
                <a:latin typeface="Arial"/>
                <a:cs typeface="Arial"/>
              </a:rPr>
              <a:t>However</a:t>
            </a:r>
            <a:r>
              <a:rPr lang="en-US" sz="2400" i="1" dirty="0">
                <a:latin typeface="Arial"/>
                <a:cs typeface="Arial"/>
              </a:rPr>
              <a:t>, because of the </a:t>
            </a:r>
            <a:r>
              <a:rPr lang="en-US" sz="2400" i="1" dirty="0" smtClean="0">
                <a:latin typeface="Arial"/>
                <a:cs typeface="Arial"/>
              </a:rPr>
              <a:t>considerable depth </a:t>
            </a:r>
            <a:r>
              <a:rPr lang="en-US" sz="2400" i="1" dirty="0">
                <a:latin typeface="Arial"/>
                <a:cs typeface="Arial"/>
              </a:rPr>
              <a:t>of the </a:t>
            </a:r>
            <a:r>
              <a:rPr lang="en-US" sz="2400" i="1" dirty="0" smtClean="0">
                <a:latin typeface="Arial"/>
                <a:cs typeface="Arial"/>
              </a:rPr>
              <a:t>atmosphere (500 km), the scattering </a:t>
            </a:r>
            <a:r>
              <a:rPr lang="en-US" sz="2400" i="1" dirty="0">
                <a:latin typeface="Arial"/>
                <a:cs typeface="Arial"/>
              </a:rPr>
              <a:t>of light by air </a:t>
            </a:r>
            <a:r>
              <a:rPr lang="en-US" sz="2400" i="1" dirty="0" smtClean="0">
                <a:latin typeface="Arial"/>
                <a:cs typeface="Arial"/>
              </a:rPr>
              <a:t>molecules can </a:t>
            </a:r>
            <a:r>
              <a:rPr lang="en-US" sz="2400" i="1" dirty="0">
                <a:latin typeface="Arial"/>
                <a:cs typeface="Arial"/>
              </a:rPr>
              <a:t>be seen. </a:t>
            </a:r>
            <a:endParaRPr lang="en-US" sz="2400" i="1" dirty="0" smtClean="0">
              <a:latin typeface="Arial"/>
              <a:cs typeface="Arial"/>
            </a:endParaRPr>
          </a:p>
          <a:p>
            <a:pPr>
              <a:lnSpc>
                <a:spcPct val="120000"/>
              </a:lnSpc>
            </a:pPr>
            <a:endParaRPr lang="en-US" sz="1600" i="1" dirty="0">
              <a:solidFill>
                <a:srgbClr val="0000FF"/>
              </a:solidFill>
              <a:latin typeface="Arial"/>
              <a:cs typeface="Arial"/>
            </a:endParaRPr>
          </a:p>
          <a:p>
            <a:pPr>
              <a:lnSpc>
                <a:spcPct val="120000"/>
              </a:lnSpc>
            </a:pPr>
            <a:r>
              <a:rPr lang="en-US" sz="2400" i="1" dirty="0" smtClean="0">
                <a:solidFill>
                  <a:srgbClr val="0000FF"/>
                </a:solidFill>
                <a:latin typeface="Arial"/>
                <a:cs typeface="Arial"/>
              </a:rPr>
              <a:t>The </a:t>
            </a:r>
            <a:r>
              <a:rPr lang="en-US" sz="2400" i="1" dirty="0">
                <a:solidFill>
                  <a:srgbClr val="0000FF"/>
                </a:solidFill>
                <a:latin typeface="Arial"/>
                <a:cs typeface="Arial"/>
              </a:rPr>
              <a:t>blue color of the </a:t>
            </a:r>
            <a:r>
              <a:rPr lang="en-US" sz="2400" i="1" dirty="0" smtClean="0">
                <a:solidFill>
                  <a:srgbClr val="0000FF"/>
                </a:solidFill>
                <a:latin typeface="Arial"/>
                <a:cs typeface="Arial"/>
              </a:rPr>
              <a:t>sky is </a:t>
            </a:r>
            <a:r>
              <a:rPr lang="en-US" sz="2400" i="1" dirty="0">
                <a:solidFill>
                  <a:srgbClr val="0000FF"/>
                </a:solidFill>
                <a:latin typeface="Arial"/>
                <a:cs typeface="Arial"/>
              </a:rPr>
              <a:t>due to the fact that blue light </a:t>
            </a:r>
            <a:r>
              <a:rPr lang="en-US" sz="2400" i="1" dirty="0" smtClean="0">
                <a:solidFill>
                  <a:srgbClr val="0000FF"/>
                </a:solidFill>
                <a:latin typeface="Arial"/>
                <a:cs typeface="Arial"/>
              </a:rPr>
              <a:t>is scattered </a:t>
            </a:r>
            <a:r>
              <a:rPr lang="en-US" sz="2400" i="1" dirty="0">
                <a:solidFill>
                  <a:srgbClr val="0000FF"/>
                </a:solidFill>
                <a:latin typeface="Arial"/>
                <a:cs typeface="Arial"/>
              </a:rPr>
              <a:t>more easily than red light.</a:t>
            </a:r>
            <a:endParaRPr lang="en-US" sz="2400" dirty="0">
              <a:solidFill>
                <a:srgbClr val="0000FF"/>
              </a:solidFill>
              <a:latin typeface="Arial"/>
              <a:cs typeface="Arial"/>
            </a:endParaRPr>
          </a:p>
        </p:txBody>
      </p:sp>
      <p:sp>
        <p:nvSpPr>
          <p:cNvPr id="6" name="TextBox 5"/>
          <p:cNvSpPr txBox="1"/>
          <p:nvPr/>
        </p:nvSpPr>
        <p:spPr>
          <a:xfrm>
            <a:off x="584200" y="1581834"/>
            <a:ext cx="8102599" cy="646331"/>
          </a:xfrm>
          <a:prstGeom prst="rect">
            <a:avLst/>
          </a:prstGeom>
          <a:noFill/>
        </p:spPr>
        <p:txBody>
          <a:bodyPr wrap="square" rtlCol="0">
            <a:spAutoFit/>
          </a:bodyPr>
          <a:lstStyle/>
          <a:p>
            <a:pPr algn="ctr"/>
            <a:r>
              <a:rPr lang="en-US" sz="3600" b="1" dirty="0">
                <a:solidFill>
                  <a:srgbClr val="FF0000"/>
                </a:solidFill>
                <a:latin typeface="Arial"/>
                <a:cs typeface="Arial"/>
              </a:rPr>
              <a:t>Why the Sky is </a:t>
            </a:r>
            <a:r>
              <a:rPr lang="en-US" sz="3600" b="1" dirty="0">
                <a:solidFill>
                  <a:srgbClr val="0000FF"/>
                </a:solidFill>
                <a:latin typeface="Arial"/>
                <a:cs typeface="Arial"/>
              </a:rPr>
              <a:t>Blue</a:t>
            </a:r>
            <a:r>
              <a:rPr lang="en-US" sz="3600" b="1" dirty="0" smtClean="0">
                <a:solidFill>
                  <a:srgbClr val="FF0000"/>
                </a:solidFill>
                <a:latin typeface="Arial"/>
                <a:cs typeface="Arial"/>
              </a:rPr>
              <a:t>?</a:t>
            </a:r>
            <a:endParaRPr lang="en-US" sz="3600" b="1" dirty="0">
              <a:solidFill>
                <a:srgbClr val="FF0000"/>
              </a:solidFill>
              <a:latin typeface="Arial"/>
              <a:cs typeface="Arial"/>
            </a:endParaRPr>
          </a:p>
        </p:txBody>
      </p:sp>
    </p:spTree>
    <p:extLst>
      <p:ext uri="{BB962C8B-B14F-4D97-AF65-F5344CB8AC3E}">
        <p14:creationId xmlns:p14="http://schemas.microsoft.com/office/powerpoint/2010/main" xmlns="" val="130082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Colloids: Tyndall Effect</a:t>
            </a:r>
            <a:endParaRPr lang="en-US" dirty="0">
              <a:solidFill>
                <a:srgbClr val="008000"/>
              </a:solidFill>
            </a:endParaRPr>
          </a:p>
        </p:txBody>
      </p:sp>
      <p:sp>
        <p:nvSpPr>
          <p:cNvPr id="3" name="Content Placeholder 2"/>
          <p:cNvSpPr>
            <a:spLocks noGrp="1"/>
          </p:cNvSpPr>
          <p:nvPr>
            <p:ph idx="1"/>
          </p:nvPr>
        </p:nvSpPr>
        <p:spPr>
          <a:xfrm>
            <a:off x="457200" y="1600200"/>
            <a:ext cx="8343900" cy="4584700"/>
          </a:xfrm>
        </p:spPr>
        <p:txBody>
          <a:bodyPr>
            <a:normAutofit/>
          </a:bodyPr>
          <a:lstStyle/>
          <a:p>
            <a:pPr>
              <a:lnSpc>
                <a:spcPct val="120000"/>
              </a:lnSpc>
            </a:pPr>
            <a:r>
              <a:rPr lang="en-US" sz="2400" i="1" dirty="0" smtClean="0">
                <a:latin typeface="Arial"/>
                <a:cs typeface="Arial"/>
              </a:rPr>
              <a:t>The scattering </a:t>
            </a:r>
            <a:r>
              <a:rPr lang="en-US" sz="2400" i="1" dirty="0">
                <a:latin typeface="Arial"/>
                <a:cs typeface="Arial"/>
              </a:rPr>
              <a:t>of light by colloidal-size particles </a:t>
            </a:r>
            <a:r>
              <a:rPr lang="en-US" sz="2400" dirty="0">
                <a:latin typeface="Arial"/>
                <a:cs typeface="Arial"/>
              </a:rPr>
              <a:t>is known as the Tyndall effect</a:t>
            </a:r>
            <a:r>
              <a:rPr lang="en-US" sz="2400" dirty="0" smtClean="0">
                <a:latin typeface="Arial"/>
                <a:cs typeface="Arial"/>
              </a:rPr>
              <a:t>.</a:t>
            </a:r>
          </a:p>
          <a:p>
            <a:pPr>
              <a:lnSpc>
                <a:spcPct val="120000"/>
              </a:lnSpc>
            </a:pPr>
            <a:r>
              <a:rPr lang="en-US" sz="2400" dirty="0">
                <a:latin typeface="Arial"/>
                <a:cs typeface="Arial"/>
              </a:rPr>
              <a:t>For example</a:t>
            </a:r>
            <a:r>
              <a:rPr lang="en-US" sz="2400" dirty="0" smtClean="0">
                <a:latin typeface="Arial"/>
                <a:cs typeface="Arial"/>
              </a:rPr>
              <a:t>, the </a:t>
            </a:r>
            <a:r>
              <a:rPr lang="en-US" sz="2400" dirty="0">
                <a:latin typeface="Arial"/>
                <a:cs typeface="Arial"/>
              </a:rPr>
              <a:t>atmosphere appears to be a clear gas, but a ray of sunshine against a </a:t>
            </a:r>
            <a:r>
              <a:rPr lang="en-US" sz="2400" dirty="0" smtClean="0">
                <a:latin typeface="Arial"/>
                <a:cs typeface="Arial"/>
              </a:rPr>
              <a:t>dark background </a:t>
            </a:r>
            <a:r>
              <a:rPr lang="en-US" sz="2400" dirty="0">
                <a:latin typeface="Arial"/>
                <a:cs typeface="Arial"/>
              </a:rPr>
              <a:t>shows up many fine dust particles by light scattering. </a:t>
            </a:r>
            <a:endParaRPr lang="en-US" sz="2400" dirty="0" smtClean="0">
              <a:latin typeface="Arial"/>
              <a:cs typeface="Arial"/>
            </a:endParaRPr>
          </a:p>
          <a:p>
            <a:pPr>
              <a:lnSpc>
                <a:spcPct val="120000"/>
              </a:lnSpc>
            </a:pPr>
            <a:r>
              <a:rPr lang="en-US" sz="2400" dirty="0" smtClean="0">
                <a:latin typeface="Arial"/>
                <a:cs typeface="Arial"/>
              </a:rPr>
              <a:t>Similarly</a:t>
            </a:r>
            <a:r>
              <a:rPr lang="en-US" sz="2400" dirty="0">
                <a:latin typeface="Arial"/>
                <a:cs typeface="Arial"/>
              </a:rPr>
              <a:t>, when </a:t>
            </a:r>
            <a:r>
              <a:rPr lang="en-US" sz="2400" dirty="0" smtClean="0">
                <a:latin typeface="Arial"/>
                <a:cs typeface="Arial"/>
              </a:rPr>
              <a:t>a beam </a:t>
            </a:r>
            <a:r>
              <a:rPr lang="en-US" sz="2400" dirty="0">
                <a:latin typeface="Arial"/>
                <a:cs typeface="Arial"/>
              </a:rPr>
              <a:t>of light is directed through clear gelatin (a colloid, not a </a:t>
            </a:r>
            <a:r>
              <a:rPr lang="en-US" sz="2400" dirty="0" smtClean="0">
                <a:latin typeface="Arial"/>
                <a:cs typeface="Arial"/>
              </a:rPr>
              <a:t>true solution</a:t>
            </a:r>
            <a:r>
              <a:rPr lang="en-US" sz="2400" dirty="0">
                <a:latin typeface="Arial"/>
                <a:cs typeface="Arial"/>
              </a:rPr>
              <a:t>), the beam becomes visible by the scattering of light </a:t>
            </a:r>
            <a:r>
              <a:rPr lang="en-US" sz="2400" dirty="0" smtClean="0">
                <a:latin typeface="Arial"/>
                <a:cs typeface="Arial"/>
              </a:rPr>
              <a:t>from colloidal </a:t>
            </a:r>
            <a:r>
              <a:rPr lang="en-US" sz="2400" dirty="0">
                <a:latin typeface="Arial"/>
                <a:cs typeface="Arial"/>
              </a:rPr>
              <a:t>gelatin particles.</a:t>
            </a:r>
            <a:endParaRPr lang="en-US" sz="2400" dirty="0">
              <a:solidFill>
                <a:srgbClr val="0000FF"/>
              </a:solidFill>
              <a:latin typeface="Arial"/>
              <a:cs typeface="Arial"/>
            </a:endParaRPr>
          </a:p>
          <a:p>
            <a:pPr>
              <a:lnSpc>
                <a:spcPct val="120000"/>
              </a:lnSpc>
            </a:pPr>
            <a:endParaRPr lang="en-US" sz="3000" dirty="0">
              <a:latin typeface="Arial"/>
              <a:cs typeface="Arial"/>
            </a:endParaRPr>
          </a:p>
        </p:txBody>
      </p:sp>
    </p:spTree>
    <p:extLst>
      <p:ext uri="{BB962C8B-B14F-4D97-AF65-F5344CB8AC3E}">
        <p14:creationId xmlns:p14="http://schemas.microsoft.com/office/powerpoint/2010/main" xmlns="" val="17063159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Colloids: Tyndall Effect</a:t>
            </a:r>
            <a:endParaRPr lang="en-US" dirty="0">
              <a:solidFill>
                <a:srgbClr val="008000"/>
              </a:solidFill>
            </a:endParaRPr>
          </a:p>
        </p:txBody>
      </p:sp>
      <p:sp>
        <p:nvSpPr>
          <p:cNvPr id="3" name="Content Placeholder 2"/>
          <p:cNvSpPr>
            <a:spLocks noGrp="1"/>
          </p:cNvSpPr>
          <p:nvPr>
            <p:ph idx="1"/>
          </p:nvPr>
        </p:nvSpPr>
        <p:spPr>
          <a:xfrm>
            <a:off x="457200" y="1600200"/>
            <a:ext cx="8343900" cy="5257800"/>
          </a:xfrm>
        </p:spPr>
        <p:txBody>
          <a:bodyPr>
            <a:normAutofit fontScale="85000" lnSpcReduction="10000"/>
          </a:bodyPr>
          <a:lstStyle/>
          <a:p>
            <a:pPr>
              <a:lnSpc>
                <a:spcPct val="130000"/>
              </a:lnSpc>
            </a:pPr>
            <a:r>
              <a:rPr lang="en-US" sz="2400" i="1" dirty="0" smtClean="0">
                <a:latin typeface="Arial"/>
                <a:cs typeface="Arial"/>
              </a:rPr>
              <a:t>The scattering </a:t>
            </a:r>
            <a:r>
              <a:rPr lang="en-US" sz="2400" i="1" dirty="0">
                <a:latin typeface="Arial"/>
                <a:cs typeface="Arial"/>
              </a:rPr>
              <a:t>of light by colloidal-size particles </a:t>
            </a:r>
            <a:r>
              <a:rPr lang="en-US" sz="2400" dirty="0">
                <a:latin typeface="Arial"/>
                <a:cs typeface="Arial"/>
              </a:rPr>
              <a:t>is known as the Tyndall effect</a:t>
            </a:r>
            <a:r>
              <a:rPr lang="en-US" sz="2400" dirty="0" smtClean="0">
                <a:latin typeface="Arial"/>
                <a:cs typeface="Arial"/>
              </a:rPr>
              <a:t>.</a:t>
            </a:r>
          </a:p>
          <a:p>
            <a:endParaRPr lang="en-US" sz="2400" dirty="0">
              <a:latin typeface="Arial"/>
              <a:cs typeface="Arial"/>
            </a:endParaRPr>
          </a:p>
          <a:p>
            <a:endParaRPr lang="en-US" sz="2400" dirty="0" smtClean="0">
              <a:latin typeface="Arial"/>
              <a:cs typeface="Arial"/>
            </a:endParaRPr>
          </a:p>
          <a:p>
            <a:endParaRPr lang="en-US" sz="2400" dirty="0">
              <a:latin typeface="Arial"/>
              <a:cs typeface="Arial"/>
            </a:endParaRPr>
          </a:p>
          <a:p>
            <a:endParaRPr lang="en-US" sz="2400" dirty="0" smtClean="0">
              <a:latin typeface="Arial"/>
              <a:cs typeface="Arial"/>
            </a:endParaRPr>
          </a:p>
          <a:p>
            <a:endParaRPr lang="en-US" sz="2400" dirty="0">
              <a:latin typeface="Arial"/>
              <a:cs typeface="Arial"/>
            </a:endParaRPr>
          </a:p>
          <a:p>
            <a:endParaRPr lang="en-US" sz="2400" dirty="0" smtClean="0">
              <a:latin typeface="Arial"/>
              <a:cs typeface="Arial"/>
            </a:endParaRPr>
          </a:p>
          <a:p>
            <a:endParaRPr lang="en-US" sz="2400" dirty="0">
              <a:latin typeface="Arial"/>
              <a:cs typeface="Arial"/>
            </a:endParaRPr>
          </a:p>
          <a:p>
            <a:endParaRPr lang="en-US" sz="2400" dirty="0" smtClean="0">
              <a:latin typeface="Arial"/>
              <a:cs typeface="Arial"/>
            </a:endParaRPr>
          </a:p>
          <a:p>
            <a:endParaRPr lang="en-US" sz="2400" dirty="0" smtClean="0">
              <a:latin typeface="Arial"/>
              <a:cs typeface="Arial"/>
            </a:endParaRPr>
          </a:p>
          <a:p>
            <a:endParaRPr lang="en-US" sz="2400" dirty="0" smtClean="0">
              <a:latin typeface="Arial"/>
              <a:cs typeface="Arial"/>
            </a:endParaRPr>
          </a:p>
          <a:p>
            <a:endParaRPr lang="en-US" sz="2400" dirty="0">
              <a:latin typeface="Arial"/>
              <a:cs typeface="Arial"/>
            </a:endParaRPr>
          </a:p>
          <a:p>
            <a:pPr marL="0" indent="0">
              <a:buNone/>
            </a:pPr>
            <a:r>
              <a:rPr lang="en-US" sz="2400" dirty="0" smtClean="0">
                <a:latin typeface="Arial"/>
                <a:cs typeface="Arial"/>
              </a:rPr>
              <a:t>The </a:t>
            </a:r>
            <a:r>
              <a:rPr lang="en-US" sz="2400" dirty="0">
                <a:latin typeface="Arial"/>
                <a:cs typeface="Arial"/>
              </a:rPr>
              <a:t>vessel on the left contains </a:t>
            </a:r>
            <a:r>
              <a:rPr lang="en-US" sz="2400" dirty="0" smtClean="0">
                <a:latin typeface="Arial"/>
                <a:cs typeface="Arial"/>
              </a:rPr>
              <a:t>a colloid</a:t>
            </a:r>
            <a:r>
              <a:rPr lang="en-US" sz="2400" dirty="0">
                <a:latin typeface="Arial"/>
                <a:cs typeface="Arial"/>
              </a:rPr>
              <a:t>, which scatters light. The vessel on the right contains </a:t>
            </a:r>
            <a:r>
              <a:rPr lang="en-US" sz="2400" dirty="0" smtClean="0">
                <a:latin typeface="Arial"/>
                <a:cs typeface="Arial"/>
              </a:rPr>
              <a:t>a true </a:t>
            </a:r>
            <a:r>
              <a:rPr lang="en-US" sz="2400" dirty="0">
                <a:latin typeface="Arial"/>
                <a:cs typeface="Arial"/>
              </a:rPr>
              <a:t>solution, which scatters negligible light.</a:t>
            </a:r>
            <a:endParaRPr lang="en-US" sz="2400" dirty="0" smtClean="0">
              <a:latin typeface="Arial"/>
              <a:cs typeface="Arial"/>
            </a:endParaRPr>
          </a:p>
        </p:txBody>
      </p:sp>
      <p:pic>
        <p:nvPicPr>
          <p:cNvPr id="4" name="Picture 3"/>
          <p:cNvPicPr>
            <a:picLocks noChangeAspect="1"/>
          </p:cNvPicPr>
          <p:nvPr/>
        </p:nvPicPr>
        <p:blipFill>
          <a:blip r:embed="rId2"/>
          <a:stretch>
            <a:fillRect/>
          </a:stretch>
        </p:blipFill>
        <p:spPr>
          <a:xfrm>
            <a:off x="1422400" y="2562267"/>
            <a:ext cx="6515100" cy="3151197"/>
          </a:xfrm>
          <a:prstGeom prst="rect">
            <a:avLst/>
          </a:prstGeom>
        </p:spPr>
      </p:pic>
    </p:spTree>
    <p:extLst>
      <p:ext uri="{BB962C8B-B14F-4D97-AF65-F5344CB8AC3E}">
        <p14:creationId xmlns:p14="http://schemas.microsoft.com/office/powerpoint/2010/main" xmlns="" val="36863892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8000"/>
                </a:solidFill>
              </a:rPr>
              <a:t>Types of Colloids</a:t>
            </a:r>
          </a:p>
        </p:txBody>
      </p:sp>
      <p:pic>
        <p:nvPicPr>
          <p:cNvPr id="4" name="Picture 3"/>
          <p:cNvPicPr>
            <a:picLocks noChangeAspect="1"/>
          </p:cNvPicPr>
          <p:nvPr/>
        </p:nvPicPr>
        <p:blipFill>
          <a:blip r:embed="rId2"/>
          <a:stretch>
            <a:fillRect/>
          </a:stretch>
        </p:blipFill>
        <p:spPr>
          <a:xfrm>
            <a:off x="0" y="2235200"/>
            <a:ext cx="9144000" cy="2379945"/>
          </a:xfrm>
          <a:prstGeom prst="rect">
            <a:avLst/>
          </a:prstGeom>
        </p:spPr>
      </p:pic>
    </p:spTree>
    <p:extLst>
      <p:ext uri="{BB962C8B-B14F-4D97-AF65-F5344CB8AC3E}">
        <p14:creationId xmlns:p14="http://schemas.microsoft.com/office/powerpoint/2010/main" xmlns="" val="17541219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8000"/>
                </a:solidFill>
              </a:rPr>
              <a:t>Hydrophilic and Hydrophobic Colloids</a:t>
            </a:r>
          </a:p>
        </p:txBody>
      </p:sp>
      <p:sp>
        <p:nvSpPr>
          <p:cNvPr id="3" name="Content Placeholder 2"/>
          <p:cNvSpPr>
            <a:spLocks noGrp="1"/>
          </p:cNvSpPr>
          <p:nvPr>
            <p:ph idx="1"/>
          </p:nvPr>
        </p:nvSpPr>
        <p:spPr>
          <a:xfrm>
            <a:off x="393700" y="1447800"/>
            <a:ext cx="8470900" cy="5753100"/>
          </a:xfrm>
        </p:spPr>
        <p:txBody>
          <a:bodyPr>
            <a:noAutofit/>
          </a:bodyPr>
          <a:lstStyle/>
          <a:p>
            <a:pPr marL="0" indent="0">
              <a:lnSpc>
                <a:spcPct val="120000"/>
              </a:lnSpc>
              <a:buNone/>
            </a:pPr>
            <a:r>
              <a:rPr lang="en-US" sz="2400" dirty="0">
                <a:latin typeface="Arial"/>
                <a:cs typeface="Arial"/>
              </a:rPr>
              <a:t>Colloids in which the continuous phase is water are divided into two major </a:t>
            </a:r>
            <a:r>
              <a:rPr lang="en-US" sz="2400" dirty="0" smtClean="0">
                <a:latin typeface="Arial"/>
                <a:cs typeface="Arial"/>
              </a:rPr>
              <a:t>classes: hydrophilic </a:t>
            </a:r>
            <a:r>
              <a:rPr lang="en-US" sz="2400" dirty="0">
                <a:latin typeface="Arial"/>
                <a:cs typeface="Arial"/>
              </a:rPr>
              <a:t>colloids and hydrophobic colloids. </a:t>
            </a:r>
            <a:endParaRPr lang="en-US" sz="2400" dirty="0" smtClean="0">
              <a:latin typeface="Arial"/>
              <a:cs typeface="Arial"/>
            </a:endParaRPr>
          </a:p>
          <a:p>
            <a:pPr>
              <a:lnSpc>
                <a:spcPct val="120000"/>
              </a:lnSpc>
            </a:pPr>
            <a:r>
              <a:rPr lang="en-US" sz="2400" dirty="0" smtClean="0">
                <a:latin typeface="Arial"/>
                <a:cs typeface="Arial"/>
              </a:rPr>
              <a:t>A </a:t>
            </a:r>
            <a:r>
              <a:rPr lang="en-US" sz="2400" dirty="0">
                <a:latin typeface="Arial"/>
                <a:cs typeface="Arial"/>
              </a:rPr>
              <a:t>hydrophilic colloid is </a:t>
            </a:r>
            <a:r>
              <a:rPr lang="en-US" sz="2400" i="1" dirty="0">
                <a:latin typeface="Arial"/>
                <a:cs typeface="Arial"/>
              </a:rPr>
              <a:t>a colloid </a:t>
            </a:r>
            <a:r>
              <a:rPr lang="en-US" sz="2400" i="1" dirty="0" smtClean="0">
                <a:latin typeface="Arial"/>
                <a:cs typeface="Arial"/>
              </a:rPr>
              <a:t>in which </a:t>
            </a:r>
            <a:r>
              <a:rPr lang="en-US" sz="2400" i="1" dirty="0">
                <a:latin typeface="Arial"/>
                <a:cs typeface="Arial"/>
              </a:rPr>
              <a:t>there is a strong attraction between the dispersed phase and the </a:t>
            </a:r>
            <a:r>
              <a:rPr lang="en-US" sz="2400" i="1" dirty="0" smtClean="0">
                <a:latin typeface="Arial"/>
                <a:cs typeface="Arial"/>
              </a:rPr>
              <a:t>continuous phase </a:t>
            </a:r>
            <a:r>
              <a:rPr lang="en-US" sz="2400" i="1" dirty="0">
                <a:latin typeface="Arial"/>
                <a:cs typeface="Arial"/>
              </a:rPr>
              <a:t>(water). </a:t>
            </a:r>
            <a:endParaRPr lang="en-US" sz="2400" i="1" dirty="0" smtClean="0">
              <a:latin typeface="Arial"/>
              <a:cs typeface="Arial"/>
            </a:endParaRPr>
          </a:p>
          <a:p>
            <a:pPr>
              <a:lnSpc>
                <a:spcPct val="120000"/>
              </a:lnSpc>
              <a:buFont typeface="Lucida Grande"/>
              <a:buChar char="-"/>
            </a:pPr>
            <a:r>
              <a:rPr lang="en-US" sz="2000" dirty="0" smtClean="0">
                <a:latin typeface="Arial"/>
                <a:cs typeface="Arial"/>
              </a:rPr>
              <a:t>Many </a:t>
            </a:r>
            <a:r>
              <a:rPr lang="en-US" sz="2000" dirty="0">
                <a:latin typeface="Arial"/>
                <a:cs typeface="Arial"/>
              </a:rPr>
              <a:t>such colloids consist </a:t>
            </a:r>
            <a:r>
              <a:rPr lang="en-US" sz="2000" dirty="0" smtClean="0">
                <a:latin typeface="Arial"/>
                <a:cs typeface="Arial"/>
              </a:rPr>
              <a:t>of macromolecules </a:t>
            </a:r>
            <a:r>
              <a:rPr lang="en-US" sz="2000" dirty="0">
                <a:latin typeface="Arial"/>
                <a:cs typeface="Arial"/>
              </a:rPr>
              <a:t>(very large molecules</a:t>
            </a:r>
            <a:r>
              <a:rPr lang="en-US" sz="2000" dirty="0" smtClean="0">
                <a:latin typeface="Arial"/>
                <a:cs typeface="Arial"/>
              </a:rPr>
              <a:t>) dispersed </a:t>
            </a:r>
            <a:r>
              <a:rPr lang="en-US" sz="2000" dirty="0">
                <a:latin typeface="Arial"/>
                <a:cs typeface="Arial"/>
              </a:rPr>
              <a:t>in water. Except for the large size of the dispersed molecules, these </a:t>
            </a:r>
            <a:r>
              <a:rPr lang="en-US" sz="2000" dirty="0" smtClean="0">
                <a:latin typeface="Arial"/>
                <a:cs typeface="Arial"/>
              </a:rPr>
              <a:t>colloids are </a:t>
            </a:r>
            <a:r>
              <a:rPr lang="en-US" sz="2000" dirty="0">
                <a:latin typeface="Arial"/>
                <a:cs typeface="Arial"/>
              </a:rPr>
              <a:t>like normal </a:t>
            </a:r>
            <a:r>
              <a:rPr lang="en-US" sz="2000" dirty="0" smtClean="0">
                <a:latin typeface="Arial"/>
                <a:cs typeface="Arial"/>
              </a:rPr>
              <a:t>solutions.</a:t>
            </a:r>
          </a:p>
          <a:p>
            <a:pPr>
              <a:lnSpc>
                <a:spcPct val="120000"/>
              </a:lnSpc>
              <a:buFont typeface="Lucida Grande"/>
              <a:buChar char="-"/>
            </a:pPr>
            <a:r>
              <a:rPr lang="en-US" sz="2000" dirty="0" smtClean="0">
                <a:latin typeface="Arial"/>
                <a:cs typeface="Arial"/>
              </a:rPr>
              <a:t>Protein </a:t>
            </a:r>
            <a:r>
              <a:rPr lang="en-US" sz="2000" dirty="0">
                <a:latin typeface="Arial"/>
                <a:cs typeface="Arial"/>
              </a:rPr>
              <a:t>solutions, such as gelatin in water, are </a:t>
            </a:r>
            <a:r>
              <a:rPr lang="en-US" sz="2000" dirty="0" smtClean="0">
                <a:latin typeface="Arial"/>
                <a:cs typeface="Arial"/>
              </a:rPr>
              <a:t>hydrophilic </a:t>
            </a:r>
            <a:r>
              <a:rPr lang="en-US" sz="2000" dirty="0">
                <a:latin typeface="Arial"/>
                <a:cs typeface="Arial"/>
              </a:rPr>
              <a:t>colloids. Gelatin molecules are attracted to water molecules by London forces </a:t>
            </a:r>
            <a:r>
              <a:rPr lang="en-US" sz="2000" dirty="0" smtClean="0">
                <a:latin typeface="Arial"/>
                <a:cs typeface="Arial"/>
              </a:rPr>
              <a:t>and hydrogen </a:t>
            </a:r>
            <a:r>
              <a:rPr lang="en-US" sz="2000" dirty="0">
                <a:latin typeface="Arial"/>
                <a:cs typeface="Arial"/>
              </a:rPr>
              <a:t>bonding.</a:t>
            </a:r>
          </a:p>
        </p:txBody>
      </p:sp>
    </p:spTree>
    <p:extLst>
      <p:ext uri="{BB962C8B-B14F-4D97-AF65-F5344CB8AC3E}">
        <p14:creationId xmlns:p14="http://schemas.microsoft.com/office/powerpoint/2010/main" xmlns="" val="31104824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8000"/>
                </a:solidFill>
              </a:rPr>
              <a:t>Hydrophilic and Hydrophobic Colloids</a:t>
            </a:r>
          </a:p>
        </p:txBody>
      </p:sp>
      <p:sp>
        <p:nvSpPr>
          <p:cNvPr id="3" name="Content Placeholder 2"/>
          <p:cNvSpPr>
            <a:spLocks noGrp="1"/>
          </p:cNvSpPr>
          <p:nvPr>
            <p:ph idx="1"/>
          </p:nvPr>
        </p:nvSpPr>
        <p:spPr/>
        <p:txBody>
          <a:bodyPr>
            <a:noAutofit/>
          </a:bodyPr>
          <a:lstStyle/>
          <a:p>
            <a:pPr>
              <a:lnSpc>
                <a:spcPct val="110000"/>
              </a:lnSpc>
            </a:pPr>
            <a:r>
              <a:rPr lang="en-US" sz="2400" dirty="0">
                <a:latin typeface="Arial"/>
                <a:cs typeface="Arial"/>
              </a:rPr>
              <a:t>A hydrophobic colloid is </a:t>
            </a:r>
            <a:r>
              <a:rPr lang="en-US" sz="2400" i="1" dirty="0">
                <a:latin typeface="Arial"/>
                <a:cs typeface="Arial"/>
              </a:rPr>
              <a:t>a colloid in which there is a lack of attraction between </a:t>
            </a:r>
            <a:r>
              <a:rPr lang="en-US" sz="2400" i="1" dirty="0" smtClean="0">
                <a:latin typeface="Arial"/>
                <a:cs typeface="Arial"/>
              </a:rPr>
              <a:t>the dispersed </a:t>
            </a:r>
            <a:r>
              <a:rPr lang="en-US" sz="2400" i="1" dirty="0">
                <a:latin typeface="Arial"/>
                <a:cs typeface="Arial"/>
              </a:rPr>
              <a:t>phase and the continuous phase (water). </a:t>
            </a:r>
            <a:endParaRPr lang="en-US" sz="2400" i="1" dirty="0" smtClean="0">
              <a:latin typeface="Arial"/>
              <a:cs typeface="Arial"/>
            </a:endParaRPr>
          </a:p>
          <a:p>
            <a:pPr>
              <a:lnSpc>
                <a:spcPct val="110000"/>
              </a:lnSpc>
              <a:buFont typeface="Lucida Grande"/>
              <a:buChar char="-"/>
            </a:pPr>
            <a:r>
              <a:rPr lang="en-US" sz="2200" dirty="0" smtClean="0">
                <a:latin typeface="Arial"/>
                <a:cs typeface="Arial"/>
              </a:rPr>
              <a:t>Hydrophobic </a:t>
            </a:r>
            <a:r>
              <a:rPr lang="en-US" sz="2200" dirty="0">
                <a:latin typeface="Arial"/>
                <a:cs typeface="Arial"/>
              </a:rPr>
              <a:t>colloids are </a:t>
            </a:r>
            <a:r>
              <a:rPr lang="en-US" sz="2200" dirty="0" smtClean="0">
                <a:latin typeface="Arial"/>
                <a:cs typeface="Arial"/>
              </a:rPr>
              <a:t>basically unstable (!). </a:t>
            </a:r>
            <a:r>
              <a:rPr lang="en-US" sz="2200" dirty="0">
                <a:latin typeface="Arial"/>
                <a:cs typeface="Arial"/>
              </a:rPr>
              <a:t>Given sufficient time, the dispersed phase aggregates into larger particles. </a:t>
            </a:r>
            <a:r>
              <a:rPr lang="en-US" sz="2200" dirty="0" smtClean="0">
                <a:latin typeface="Arial"/>
                <a:cs typeface="Arial"/>
              </a:rPr>
              <a:t>In this </a:t>
            </a:r>
            <a:r>
              <a:rPr lang="en-US" sz="2200" dirty="0">
                <a:latin typeface="Arial"/>
                <a:cs typeface="Arial"/>
              </a:rPr>
              <a:t>behavior, they are quite unlike true solutions and hydrophilic colloids. The </a:t>
            </a:r>
            <a:r>
              <a:rPr lang="en-US" sz="2200" dirty="0" smtClean="0">
                <a:latin typeface="Arial"/>
                <a:cs typeface="Arial"/>
              </a:rPr>
              <a:t>time taken </a:t>
            </a:r>
            <a:r>
              <a:rPr lang="en-US" sz="2200" dirty="0">
                <a:latin typeface="Arial"/>
                <a:cs typeface="Arial"/>
              </a:rPr>
              <a:t>to separate may be extremely long, </a:t>
            </a:r>
            <a:r>
              <a:rPr lang="en-US" sz="2200" dirty="0" smtClean="0">
                <a:latin typeface="Arial"/>
                <a:cs typeface="Arial"/>
              </a:rPr>
              <a:t>however.</a:t>
            </a:r>
          </a:p>
          <a:p>
            <a:pPr>
              <a:lnSpc>
                <a:spcPct val="110000"/>
              </a:lnSpc>
              <a:buFont typeface="Lucida Grande"/>
              <a:buChar char="-"/>
            </a:pPr>
            <a:r>
              <a:rPr lang="en-US" sz="2200" dirty="0" smtClean="0">
                <a:latin typeface="Arial"/>
                <a:cs typeface="Arial"/>
              </a:rPr>
              <a:t>A </a:t>
            </a:r>
            <a:r>
              <a:rPr lang="en-US" sz="2200" dirty="0">
                <a:latin typeface="Arial"/>
                <a:cs typeface="Arial"/>
              </a:rPr>
              <a:t>colloid of gold particles in </a:t>
            </a:r>
            <a:r>
              <a:rPr lang="en-US" sz="2200" dirty="0" smtClean="0">
                <a:latin typeface="Arial"/>
                <a:cs typeface="Arial"/>
              </a:rPr>
              <a:t>water prepared </a:t>
            </a:r>
            <a:r>
              <a:rPr lang="en-US" sz="2200" dirty="0">
                <a:latin typeface="Arial"/>
                <a:cs typeface="Arial"/>
              </a:rPr>
              <a:t>by Michael Faraday in 1857 is still preserved in the British Museum </a:t>
            </a:r>
            <a:r>
              <a:rPr lang="en-US" sz="2200" dirty="0" smtClean="0">
                <a:latin typeface="Arial"/>
                <a:cs typeface="Arial"/>
              </a:rPr>
              <a:t>in London</a:t>
            </a:r>
            <a:r>
              <a:rPr lang="en-US" sz="2200" dirty="0">
                <a:latin typeface="Arial"/>
                <a:cs typeface="Arial"/>
              </a:rPr>
              <a:t>. This colloid is hydrophobic as well as a sol (solid particles dispersed in water).</a:t>
            </a:r>
          </a:p>
        </p:txBody>
      </p:sp>
    </p:spTree>
    <p:extLst>
      <p:ext uri="{BB962C8B-B14F-4D97-AF65-F5344CB8AC3E}">
        <p14:creationId xmlns:p14="http://schemas.microsoft.com/office/powerpoint/2010/main" xmlns="" val="3480821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86600" y="0"/>
            <a:ext cx="20574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Types of solution</a:t>
            </a:r>
            <a:endParaRPr lang="en-US" b="1" dirty="0">
              <a:latin typeface="Times New Roman" pitchFamily="18" charset="0"/>
              <a:cs typeface="Times New Roman" pitchFamily="18" charset="0"/>
            </a:endParaRPr>
          </a:p>
        </p:txBody>
      </p:sp>
      <p:sp>
        <p:nvSpPr>
          <p:cNvPr id="3073" name="Rectangle 1"/>
          <p:cNvSpPr>
            <a:spLocks noChangeArrowheads="1"/>
          </p:cNvSpPr>
          <p:nvPr/>
        </p:nvSpPr>
        <p:spPr bwMode="auto">
          <a:xfrm>
            <a:off x="304800" y="2590800"/>
            <a:ext cx="8229600"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Depends on the three physical state of matter there are different way of combination to form the binary solution.  The number of possible binary solutions that may be expected from the three states of matter.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dirty="0" smtClean="0">
                <a:latin typeface="Times New Roman" pitchFamily="18" charset="0"/>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Gas in Gas		: Air</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Gas in Liquid		: Carbonated drinks</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Gas in Solid		: Hydrogen in palladium</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Liquid in Gas		: Fog</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Liquid in Liquid		: Water-alcohol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Liquid in Solid		: liquid benzene in solid iodine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Solid in Gas		: Smoke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Solid in Liquid		: </a:t>
            </a:r>
            <a:r>
              <a:rPr kumimoji="0" lang="en-US"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NaCl</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in water</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Solid in Solid		: Brass </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 name="Rectangle 3"/>
          <p:cNvSpPr/>
          <p:nvPr/>
        </p:nvSpPr>
        <p:spPr>
          <a:xfrm>
            <a:off x="0" y="1371600"/>
            <a:ext cx="8991600" cy="369332"/>
          </a:xfrm>
          <a:prstGeom prst="rect">
            <a:avLst/>
          </a:prstGeom>
        </p:spPr>
        <p:txBody>
          <a:bodyPr wrap="square">
            <a:spAutoFit/>
          </a:bodyPr>
          <a:lstStyle/>
          <a:p>
            <a:r>
              <a:rPr lang="en-US" dirty="0" smtClean="0">
                <a:latin typeface="Times New Roman" pitchFamily="18" charset="0"/>
                <a:cs typeface="Times New Roman" pitchFamily="18" charset="0"/>
              </a:rPr>
              <a:t>Substance that dissolves as </a:t>
            </a:r>
            <a:r>
              <a:rPr lang="en-US" b="1" dirty="0" smtClean="0">
                <a:latin typeface="Times New Roman" pitchFamily="18" charset="0"/>
                <a:cs typeface="Times New Roman" pitchFamily="18" charset="0"/>
              </a:rPr>
              <a:t>solute</a:t>
            </a:r>
            <a:r>
              <a:rPr lang="en-US" dirty="0" smtClean="0">
                <a:latin typeface="Times New Roman" pitchFamily="18" charset="0"/>
                <a:cs typeface="Times New Roman" pitchFamily="18" charset="0"/>
              </a:rPr>
              <a:t> and the substance in which solution takes place as the </a:t>
            </a:r>
            <a:r>
              <a:rPr lang="en-US" b="1" dirty="0" smtClean="0">
                <a:latin typeface="Times New Roman" pitchFamily="18" charset="0"/>
                <a:cs typeface="Times New Roman" pitchFamily="18" charset="0"/>
              </a:rPr>
              <a:t>solvent</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85100" cy="1143000"/>
          </a:xfrm>
        </p:spPr>
        <p:txBody>
          <a:bodyPr/>
          <a:lstStyle/>
          <a:p>
            <a:pPr algn="r"/>
            <a:r>
              <a:rPr lang="en-US" dirty="0">
                <a:solidFill>
                  <a:srgbClr val="008000"/>
                </a:solidFill>
              </a:rPr>
              <a:t>Coagulation </a:t>
            </a:r>
          </a:p>
        </p:txBody>
      </p:sp>
      <p:sp>
        <p:nvSpPr>
          <p:cNvPr id="3" name="Content Placeholder 2"/>
          <p:cNvSpPr>
            <a:spLocks noGrp="1"/>
          </p:cNvSpPr>
          <p:nvPr>
            <p:ph idx="1"/>
          </p:nvPr>
        </p:nvSpPr>
        <p:spPr>
          <a:xfrm>
            <a:off x="3251200" y="1600200"/>
            <a:ext cx="5549900" cy="5372100"/>
          </a:xfrm>
        </p:spPr>
        <p:txBody>
          <a:bodyPr>
            <a:normAutofit fontScale="77500" lnSpcReduction="20000"/>
          </a:bodyPr>
          <a:lstStyle/>
          <a:p>
            <a:pPr marL="0" indent="0">
              <a:lnSpc>
                <a:spcPct val="120000"/>
              </a:lnSpc>
              <a:buNone/>
            </a:pPr>
            <a:r>
              <a:rPr lang="en-US" sz="3100" dirty="0"/>
              <a:t>Coagulation is </a:t>
            </a:r>
            <a:r>
              <a:rPr lang="en-US" sz="3100" i="1" dirty="0"/>
              <a:t>the process by which the dispersed phase of a colloid </a:t>
            </a:r>
            <a:r>
              <a:rPr lang="en-US" sz="3100" i="1" dirty="0" smtClean="0"/>
              <a:t>is made </a:t>
            </a:r>
            <a:r>
              <a:rPr lang="en-US" sz="3100" i="1" dirty="0"/>
              <a:t>to aggregate and thereby separate from the continuous phase</a:t>
            </a:r>
            <a:r>
              <a:rPr lang="en-US" sz="3100" i="1" dirty="0" smtClean="0"/>
              <a:t>.</a:t>
            </a:r>
          </a:p>
          <a:p>
            <a:pPr marL="0" indent="0">
              <a:lnSpc>
                <a:spcPct val="120000"/>
              </a:lnSpc>
              <a:buNone/>
            </a:pPr>
            <a:endParaRPr lang="en-US" sz="2400" b="1" i="1" dirty="0"/>
          </a:p>
          <a:p>
            <a:pPr marL="0" indent="0">
              <a:lnSpc>
                <a:spcPct val="120000"/>
              </a:lnSpc>
              <a:buNone/>
            </a:pPr>
            <a:r>
              <a:rPr lang="en-US" sz="2900" b="1" dirty="0" smtClean="0"/>
              <a:t>FIGURE: Layers </a:t>
            </a:r>
            <a:r>
              <a:rPr lang="en-US" sz="2900" b="1" dirty="0"/>
              <a:t>of ions surrounding </a:t>
            </a:r>
            <a:r>
              <a:rPr lang="en-US" sz="2900" b="1" dirty="0" smtClean="0"/>
              <a:t>charged colloidal particles</a:t>
            </a:r>
          </a:p>
          <a:p>
            <a:pPr marL="0" indent="0">
              <a:lnSpc>
                <a:spcPct val="120000"/>
              </a:lnSpc>
              <a:buNone/>
            </a:pPr>
            <a:r>
              <a:rPr lang="en-US" sz="2900" dirty="0" smtClean="0"/>
              <a:t>Layers </a:t>
            </a:r>
            <a:r>
              <a:rPr lang="en-US" sz="2900" dirty="0"/>
              <a:t>of ions surrounding </a:t>
            </a:r>
            <a:r>
              <a:rPr lang="en-US" sz="2900" dirty="0" smtClean="0"/>
              <a:t>charged colloidal particles </a:t>
            </a:r>
            <a:r>
              <a:rPr lang="en-US" sz="2900" i="1" dirty="0" smtClean="0"/>
              <a:t>(</a:t>
            </a:r>
            <a:r>
              <a:rPr lang="en-US" sz="2900" i="1" dirty="0"/>
              <a:t>A) </a:t>
            </a:r>
            <a:r>
              <a:rPr lang="en-US" sz="2900" dirty="0"/>
              <a:t>A positively charged colloidal </a:t>
            </a:r>
            <a:r>
              <a:rPr lang="en-US" sz="2900" dirty="0" smtClean="0"/>
              <a:t>particle of iron (</a:t>
            </a:r>
            <a:r>
              <a:rPr lang="en-US" sz="2900" dirty="0"/>
              <a:t>III) hydroxide surrounded </a:t>
            </a:r>
            <a:r>
              <a:rPr lang="en-US" sz="2900" dirty="0" smtClean="0"/>
              <a:t>by chloride </a:t>
            </a:r>
            <a:r>
              <a:rPr lang="en-US" sz="2900" dirty="0"/>
              <a:t>ions. </a:t>
            </a:r>
            <a:r>
              <a:rPr lang="en-US" sz="2900" i="1" dirty="0"/>
              <a:t>(B) </a:t>
            </a:r>
            <a:r>
              <a:rPr lang="en-US" sz="2900" dirty="0"/>
              <a:t>The same </a:t>
            </a:r>
            <a:r>
              <a:rPr lang="en-US" sz="2900" dirty="0" smtClean="0"/>
              <a:t>colloidal particle </a:t>
            </a:r>
            <a:r>
              <a:rPr lang="en-US" sz="2900" dirty="0"/>
              <a:t>surrounded by phosphate </a:t>
            </a:r>
            <a:r>
              <a:rPr lang="en-US" sz="2900" dirty="0" smtClean="0"/>
              <a:t>ions. Because </a:t>
            </a:r>
            <a:r>
              <a:rPr lang="en-US" sz="2900" dirty="0"/>
              <a:t>these ions gather more closely </a:t>
            </a:r>
            <a:r>
              <a:rPr lang="en-US" sz="2900" dirty="0" smtClean="0"/>
              <a:t>to the </a:t>
            </a:r>
            <a:r>
              <a:rPr lang="en-US" sz="2900" dirty="0"/>
              <a:t>colloidal particles, coagulation is </a:t>
            </a:r>
            <a:r>
              <a:rPr lang="en-US" sz="2900" dirty="0" smtClean="0"/>
              <a:t>more likely </a:t>
            </a:r>
            <a:r>
              <a:rPr lang="en-US" sz="2900" dirty="0"/>
              <a:t>to occur.</a:t>
            </a:r>
            <a:endParaRPr lang="en-US" sz="2900" b="1" dirty="0"/>
          </a:p>
        </p:txBody>
      </p:sp>
      <p:pic>
        <p:nvPicPr>
          <p:cNvPr id="4" name="Picture 3"/>
          <p:cNvPicPr>
            <a:picLocks noChangeAspect="1"/>
          </p:cNvPicPr>
          <p:nvPr/>
        </p:nvPicPr>
        <p:blipFill>
          <a:blip r:embed="rId2"/>
          <a:stretch>
            <a:fillRect/>
          </a:stretch>
        </p:blipFill>
        <p:spPr>
          <a:xfrm>
            <a:off x="152400" y="274638"/>
            <a:ext cx="2863909" cy="6548438"/>
          </a:xfrm>
          <a:prstGeom prst="rect">
            <a:avLst/>
          </a:prstGeom>
        </p:spPr>
      </p:pic>
    </p:spTree>
    <p:extLst>
      <p:ext uri="{BB962C8B-B14F-4D97-AF65-F5344CB8AC3E}">
        <p14:creationId xmlns:p14="http://schemas.microsoft.com/office/powerpoint/2010/main" xmlns="" val="22214994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lstStyle/>
          <a:p>
            <a:r>
              <a:rPr lang="en-US" dirty="0">
                <a:solidFill>
                  <a:srgbClr val="008000"/>
                </a:solidFill>
              </a:rPr>
              <a:t>Association Colloids</a:t>
            </a:r>
            <a:r>
              <a:rPr lang="en-US" dirty="0" smtClean="0">
                <a:solidFill>
                  <a:srgbClr val="008000"/>
                </a:solidFill>
              </a:rPr>
              <a:t> </a:t>
            </a:r>
            <a:endParaRPr lang="en-US" dirty="0">
              <a:solidFill>
                <a:srgbClr val="008000"/>
              </a:solidFill>
            </a:endParaRPr>
          </a:p>
        </p:txBody>
      </p:sp>
      <p:sp>
        <p:nvSpPr>
          <p:cNvPr id="3" name="Content Placeholder 2"/>
          <p:cNvSpPr>
            <a:spLocks noGrp="1"/>
          </p:cNvSpPr>
          <p:nvPr>
            <p:ph idx="1"/>
          </p:nvPr>
        </p:nvSpPr>
        <p:spPr>
          <a:xfrm>
            <a:off x="457200" y="1397000"/>
            <a:ext cx="8343900" cy="2527300"/>
          </a:xfrm>
        </p:spPr>
        <p:txBody>
          <a:bodyPr>
            <a:normAutofit fontScale="92500"/>
          </a:bodyPr>
          <a:lstStyle/>
          <a:p>
            <a:pPr marL="0" indent="0">
              <a:buNone/>
            </a:pPr>
            <a:r>
              <a:rPr lang="en-US" sz="2400" dirty="0" smtClean="0">
                <a:latin typeface="Arial"/>
                <a:cs typeface="Arial"/>
              </a:rPr>
              <a:t>A </a:t>
            </a:r>
            <a:r>
              <a:rPr lang="en-US" sz="2400" dirty="0">
                <a:latin typeface="Arial"/>
                <a:cs typeface="Arial"/>
              </a:rPr>
              <a:t>micelle is </a:t>
            </a:r>
            <a:r>
              <a:rPr lang="en-US" sz="2400" i="1" dirty="0">
                <a:latin typeface="Arial"/>
                <a:cs typeface="Arial"/>
              </a:rPr>
              <a:t>a colloidal-sized particle formed in water by the association </a:t>
            </a:r>
            <a:r>
              <a:rPr lang="en-US" sz="2400" i="1" dirty="0" smtClean="0">
                <a:latin typeface="Arial"/>
                <a:cs typeface="Arial"/>
              </a:rPr>
              <a:t>of molecules </a:t>
            </a:r>
            <a:r>
              <a:rPr lang="en-US" sz="2400" i="1" dirty="0">
                <a:latin typeface="Arial"/>
                <a:cs typeface="Arial"/>
              </a:rPr>
              <a:t>or ions that each have </a:t>
            </a:r>
            <a:r>
              <a:rPr lang="en-US" sz="2400" i="1" dirty="0" smtClean="0">
                <a:latin typeface="Arial"/>
                <a:cs typeface="Arial"/>
              </a:rPr>
              <a:t>a hydrophobic </a:t>
            </a:r>
            <a:r>
              <a:rPr lang="en-US" sz="2400" i="1" dirty="0">
                <a:latin typeface="Arial"/>
                <a:cs typeface="Arial"/>
              </a:rPr>
              <a:t>end and a hydrophilic end. </a:t>
            </a:r>
            <a:endParaRPr lang="en-US" sz="2400" i="1" dirty="0" smtClean="0">
              <a:latin typeface="Arial"/>
              <a:cs typeface="Arial"/>
            </a:endParaRPr>
          </a:p>
          <a:p>
            <a:r>
              <a:rPr lang="en-US" sz="2200" dirty="0" smtClean="0">
                <a:latin typeface="Arial"/>
                <a:cs typeface="Arial"/>
              </a:rPr>
              <a:t>The </a:t>
            </a:r>
            <a:r>
              <a:rPr lang="en-US" sz="2200" dirty="0">
                <a:latin typeface="Arial"/>
                <a:cs typeface="Arial"/>
              </a:rPr>
              <a:t>hydrophobic ends point inward toward one another, and the hydrophilic ends are </a:t>
            </a:r>
            <a:r>
              <a:rPr lang="en-US" sz="2200" dirty="0" smtClean="0">
                <a:latin typeface="Arial"/>
                <a:cs typeface="Arial"/>
              </a:rPr>
              <a:t>on the </a:t>
            </a:r>
            <a:r>
              <a:rPr lang="en-US" sz="2200" dirty="0">
                <a:latin typeface="Arial"/>
                <a:cs typeface="Arial"/>
              </a:rPr>
              <a:t>outside of the micelle facing the water. </a:t>
            </a:r>
            <a:endParaRPr lang="en-US" sz="2200" dirty="0" smtClean="0">
              <a:latin typeface="Arial"/>
              <a:cs typeface="Arial"/>
            </a:endParaRPr>
          </a:p>
          <a:p>
            <a:r>
              <a:rPr lang="en-US" sz="2200" i="1" dirty="0" smtClean="0">
                <a:latin typeface="Arial"/>
                <a:cs typeface="Arial"/>
              </a:rPr>
              <a:t>A </a:t>
            </a:r>
            <a:r>
              <a:rPr lang="en-US" sz="2200" i="1" dirty="0">
                <a:latin typeface="Arial"/>
                <a:cs typeface="Arial"/>
              </a:rPr>
              <a:t>colloid in which the dispersed </a:t>
            </a:r>
            <a:r>
              <a:rPr lang="en-US" sz="2200" i="1" dirty="0" smtClean="0">
                <a:latin typeface="Arial"/>
                <a:cs typeface="Arial"/>
              </a:rPr>
              <a:t>phase consists </a:t>
            </a:r>
            <a:r>
              <a:rPr lang="en-US" sz="2200" i="1" dirty="0">
                <a:latin typeface="Arial"/>
                <a:cs typeface="Arial"/>
              </a:rPr>
              <a:t>of micelles </a:t>
            </a:r>
            <a:r>
              <a:rPr lang="en-US" sz="2200" dirty="0">
                <a:latin typeface="Arial"/>
                <a:cs typeface="Arial"/>
              </a:rPr>
              <a:t>is called an association colloid.</a:t>
            </a:r>
            <a:endParaRPr lang="en-US" sz="2200" b="1" i="1" dirty="0" smtClean="0">
              <a:latin typeface="Arial"/>
              <a:cs typeface="Arial"/>
            </a:endParaRPr>
          </a:p>
        </p:txBody>
      </p:sp>
      <p:pic>
        <p:nvPicPr>
          <p:cNvPr id="5" name="Picture 4"/>
          <p:cNvPicPr>
            <a:picLocks noChangeAspect="1"/>
          </p:cNvPicPr>
          <p:nvPr/>
        </p:nvPicPr>
        <p:blipFill>
          <a:blip r:embed="rId2"/>
          <a:stretch>
            <a:fillRect/>
          </a:stretch>
        </p:blipFill>
        <p:spPr>
          <a:xfrm>
            <a:off x="965200" y="3924300"/>
            <a:ext cx="7010068" cy="2920409"/>
          </a:xfrm>
          <a:prstGeom prst="rect">
            <a:avLst/>
          </a:prstGeom>
        </p:spPr>
      </p:pic>
    </p:spTree>
    <p:extLst>
      <p:ext uri="{BB962C8B-B14F-4D97-AF65-F5344CB8AC3E}">
        <p14:creationId xmlns:p14="http://schemas.microsoft.com/office/powerpoint/2010/main" xmlns="" val="40170036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Stearate Micelle</a:t>
            </a:r>
            <a:endParaRPr lang="en-US" dirty="0">
              <a:solidFill>
                <a:srgbClr val="008000"/>
              </a:solidFill>
            </a:endParaRPr>
          </a:p>
        </p:txBody>
      </p:sp>
      <p:pic>
        <p:nvPicPr>
          <p:cNvPr id="5" name="Picture 4"/>
          <p:cNvPicPr>
            <a:picLocks noChangeAspect="1"/>
          </p:cNvPicPr>
          <p:nvPr/>
        </p:nvPicPr>
        <p:blipFill>
          <a:blip r:embed="rId2"/>
          <a:stretch>
            <a:fillRect/>
          </a:stretch>
        </p:blipFill>
        <p:spPr>
          <a:xfrm>
            <a:off x="1358900" y="1619870"/>
            <a:ext cx="6705600" cy="4664190"/>
          </a:xfrm>
          <a:prstGeom prst="rect">
            <a:avLst/>
          </a:prstGeom>
        </p:spPr>
      </p:pic>
    </p:spTree>
    <p:extLst>
      <p:ext uri="{BB962C8B-B14F-4D97-AF65-F5344CB8AC3E}">
        <p14:creationId xmlns:p14="http://schemas.microsoft.com/office/powerpoint/2010/main" xmlns="" val="18570392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cleansing action of soap</a:t>
            </a:r>
            <a:br>
              <a:rPr lang="en-US" dirty="0"/>
            </a:br>
            <a:endParaRPr lang="en-US" dirty="0"/>
          </a:p>
        </p:txBody>
      </p:sp>
      <p:pic>
        <p:nvPicPr>
          <p:cNvPr id="4" name="Picture 3"/>
          <p:cNvPicPr>
            <a:picLocks noChangeAspect="1"/>
          </p:cNvPicPr>
          <p:nvPr/>
        </p:nvPicPr>
        <p:blipFill>
          <a:blip r:embed="rId2"/>
          <a:stretch>
            <a:fillRect/>
          </a:stretch>
        </p:blipFill>
        <p:spPr>
          <a:xfrm>
            <a:off x="457200" y="1231900"/>
            <a:ext cx="8276688" cy="3999434"/>
          </a:xfrm>
          <a:prstGeom prst="rect">
            <a:avLst/>
          </a:prstGeom>
        </p:spPr>
      </p:pic>
      <p:sp>
        <p:nvSpPr>
          <p:cNvPr id="5" name="Rectangle 4"/>
          <p:cNvSpPr/>
          <p:nvPr/>
        </p:nvSpPr>
        <p:spPr>
          <a:xfrm>
            <a:off x="457200" y="5476607"/>
            <a:ext cx="8229600" cy="1203919"/>
          </a:xfrm>
          <a:prstGeom prst="rect">
            <a:avLst/>
          </a:prstGeom>
        </p:spPr>
        <p:txBody>
          <a:bodyPr wrap="square">
            <a:spAutoFit/>
          </a:bodyPr>
          <a:lstStyle/>
          <a:p>
            <a:pPr>
              <a:lnSpc>
                <a:spcPct val="110000"/>
              </a:lnSpc>
            </a:pPr>
            <a:r>
              <a:rPr lang="en-US" sz="2200" b="1" dirty="0">
                <a:latin typeface="Arial"/>
                <a:cs typeface="Arial"/>
              </a:rPr>
              <a:t>The cleansing action of soap</a:t>
            </a:r>
          </a:p>
          <a:p>
            <a:pPr>
              <a:lnSpc>
                <a:spcPct val="110000"/>
              </a:lnSpc>
            </a:pPr>
            <a:r>
              <a:rPr lang="en-US" sz="2200" dirty="0">
                <a:latin typeface="Arial"/>
                <a:cs typeface="Arial"/>
              </a:rPr>
              <a:t>The hydrocarbon ends of soap ions </a:t>
            </a:r>
            <a:r>
              <a:rPr lang="en-US" sz="2200" dirty="0" smtClean="0">
                <a:latin typeface="Arial"/>
                <a:cs typeface="Arial"/>
              </a:rPr>
              <a:t>gather around </a:t>
            </a:r>
            <a:r>
              <a:rPr lang="en-US" sz="2200" dirty="0">
                <a:latin typeface="Arial"/>
                <a:cs typeface="Arial"/>
              </a:rPr>
              <a:t>an oil spot, forming a micelle </a:t>
            </a:r>
            <a:r>
              <a:rPr lang="en-US" sz="2200" dirty="0" smtClean="0">
                <a:latin typeface="Arial"/>
                <a:cs typeface="Arial"/>
              </a:rPr>
              <a:t>that can </a:t>
            </a:r>
            <a:r>
              <a:rPr lang="en-US" sz="2200" dirty="0">
                <a:latin typeface="Arial"/>
                <a:cs typeface="Arial"/>
              </a:rPr>
              <a:t>be washed away in the water.</a:t>
            </a:r>
          </a:p>
        </p:txBody>
      </p:sp>
    </p:spTree>
    <p:extLst>
      <p:ext uri="{BB962C8B-B14F-4D97-AF65-F5344CB8AC3E}">
        <p14:creationId xmlns:p14="http://schemas.microsoft.com/office/powerpoint/2010/main" xmlns="" val="3231877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88591" y="312792"/>
            <a:ext cx="8087049" cy="646331"/>
          </a:xfrm>
          <a:prstGeom prst="rect">
            <a:avLst/>
          </a:prstGeom>
        </p:spPr>
        <p:txBody>
          <a:bodyPr wrap="square">
            <a:spAutoFit/>
          </a:bodyPr>
          <a:lstStyle/>
          <a:p>
            <a:pPr algn="ctr"/>
            <a:r>
              <a:rPr lang="en-US" sz="3600" dirty="0">
                <a:solidFill>
                  <a:srgbClr val="008000"/>
                </a:solidFill>
                <a:latin typeface="Arial"/>
                <a:cs typeface="Arial"/>
              </a:rPr>
              <a:t>Solubility and the Solution Process</a:t>
            </a:r>
          </a:p>
        </p:txBody>
      </p:sp>
      <p:pic>
        <p:nvPicPr>
          <p:cNvPr id="8" name="Picture 7"/>
          <p:cNvPicPr>
            <a:picLocks noChangeAspect="1"/>
          </p:cNvPicPr>
          <p:nvPr/>
        </p:nvPicPr>
        <p:blipFill>
          <a:blip r:embed="rId2"/>
          <a:stretch>
            <a:fillRect/>
          </a:stretch>
        </p:blipFill>
        <p:spPr>
          <a:xfrm>
            <a:off x="1035364" y="1176474"/>
            <a:ext cx="2064679" cy="2645927"/>
          </a:xfrm>
          <a:prstGeom prst="rect">
            <a:avLst/>
          </a:prstGeom>
        </p:spPr>
      </p:pic>
      <p:sp>
        <p:nvSpPr>
          <p:cNvPr id="9" name="Rectangle 8"/>
          <p:cNvSpPr/>
          <p:nvPr/>
        </p:nvSpPr>
        <p:spPr>
          <a:xfrm>
            <a:off x="3500828" y="1585425"/>
            <a:ext cx="5174811" cy="2118529"/>
          </a:xfrm>
          <a:prstGeom prst="rect">
            <a:avLst/>
          </a:prstGeom>
        </p:spPr>
        <p:txBody>
          <a:bodyPr wrap="square">
            <a:spAutoFit/>
          </a:bodyPr>
          <a:lstStyle/>
          <a:p>
            <a:pPr>
              <a:lnSpc>
                <a:spcPct val="110000"/>
              </a:lnSpc>
            </a:pPr>
            <a:r>
              <a:rPr lang="en-US" sz="2000" b="1" u="sng" dirty="0">
                <a:solidFill>
                  <a:srgbClr val="008000"/>
                </a:solidFill>
                <a:latin typeface="Arial"/>
                <a:cs typeface="Arial"/>
              </a:rPr>
              <a:t>Solubility equilibrium</a:t>
            </a:r>
          </a:p>
          <a:p>
            <a:pPr>
              <a:lnSpc>
                <a:spcPct val="110000"/>
              </a:lnSpc>
            </a:pPr>
            <a:r>
              <a:rPr lang="en-US" sz="2000" dirty="0">
                <a:latin typeface="Arial"/>
                <a:cs typeface="Arial"/>
              </a:rPr>
              <a:t>The solid crystalline phase is in dynamic</a:t>
            </a:r>
          </a:p>
          <a:p>
            <a:pPr>
              <a:lnSpc>
                <a:spcPct val="110000"/>
              </a:lnSpc>
            </a:pPr>
            <a:r>
              <a:rPr lang="en-US" sz="2000" dirty="0">
                <a:latin typeface="Arial"/>
                <a:cs typeface="Arial"/>
              </a:rPr>
              <a:t>equilibrium with species (ions or molecules)</a:t>
            </a:r>
          </a:p>
          <a:p>
            <a:pPr>
              <a:lnSpc>
                <a:spcPct val="110000"/>
              </a:lnSpc>
            </a:pPr>
            <a:r>
              <a:rPr lang="en-US" sz="2000" dirty="0">
                <a:latin typeface="Arial"/>
                <a:cs typeface="Arial"/>
              </a:rPr>
              <a:t>in a saturated solution. The rate at which</a:t>
            </a:r>
          </a:p>
          <a:p>
            <a:pPr>
              <a:lnSpc>
                <a:spcPct val="110000"/>
              </a:lnSpc>
            </a:pPr>
            <a:r>
              <a:rPr lang="en-US" sz="2000" dirty="0">
                <a:latin typeface="Arial"/>
                <a:cs typeface="Arial"/>
              </a:rPr>
              <a:t>species leave the crystals equals the rate</a:t>
            </a:r>
          </a:p>
          <a:p>
            <a:pPr>
              <a:lnSpc>
                <a:spcPct val="110000"/>
              </a:lnSpc>
            </a:pPr>
            <a:r>
              <a:rPr lang="en-US" sz="2000" dirty="0">
                <a:latin typeface="Arial"/>
                <a:cs typeface="Arial"/>
              </a:rPr>
              <a:t>at which species return to the crystals.</a:t>
            </a:r>
          </a:p>
        </p:txBody>
      </p:sp>
      <p:sp>
        <p:nvSpPr>
          <p:cNvPr id="10" name="Rectangle 9"/>
          <p:cNvSpPr/>
          <p:nvPr/>
        </p:nvSpPr>
        <p:spPr>
          <a:xfrm>
            <a:off x="588591" y="3891420"/>
            <a:ext cx="8191306" cy="2830006"/>
          </a:xfrm>
          <a:prstGeom prst="rect">
            <a:avLst/>
          </a:prstGeom>
        </p:spPr>
        <p:txBody>
          <a:bodyPr wrap="square">
            <a:spAutoFit/>
          </a:bodyPr>
          <a:lstStyle/>
          <a:p>
            <a:pPr>
              <a:lnSpc>
                <a:spcPct val="110000"/>
              </a:lnSpc>
            </a:pPr>
            <a:r>
              <a:rPr lang="en-US" dirty="0">
                <a:latin typeface="Arial"/>
                <a:cs typeface="Arial"/>
              </a:rPr>
              <a:t>The solubility of sodium chloride in water </a:t>
            </a:r>
            <a:r>
              <a:rPr lang="en-US" i="1" dirty="0">
                <a:latin typeface="Arial"/>
                <a:cs typeface="Arial"/>
              </a:rPr>
              <a:t>(the amount that </a:t>
            </a:r>
            <a:r>
              <a:rPr lang="en-US" i="1" dirty="0" smtClean="0">
                <a:latin typeface="Arial"/>
                <a:cs typeface="Arial"/>
              </a:rPr>
              <a:t>dissolves in </a:t>
            </a:r>
            <a:r>
              <a:rPr lang="en-US" i="1" dirty="0">
                <a:latin typeface="Arial"/>
                <a:cs typeface="Arial"/>
              </a:rPr>
              <a:t>a given quantity of water at a given temperature to give a saturated solution</a:t>
            </a:r>
            <a:r>
              <a:rPr lang="en-US" i="1" dirty="0" smtClean="0">
                <a:latin typeface="Arial"/>
                <a:cs typeface="Arial"/>
              </a:rPr>
              <a:t>) </a:t>
            </a:r>
            <a:r>
              <a:rPr lang="da-DK" dirty="0" smtClean="0">
                <a:latin typeface="Arial"/>
                <a:cs typeface="Arial"/>
              </a:rPr>
              <a:t>is </a:t>
            </a:r>
            <a:r>
              <a:rPr lang="da-DK" dirty="0">
                <a:latin typeface="Arial"/>
                <a:cs typeface="Arial"/>
              </a:rPr>
              <a:t>36.0 g/100 </a:t>
            </a:r>
            <a:r>
              <a:rPr lang="da-DK" dirty="0" err="1">
                <a:latin typeface="Arial"/>
                <a:cs typeface="Arial"/>
              </a:rPr>
              <a:t>mL</a:t>
            </a:r>
            <a:r>
              <a:rPr lang="da-DK" dirty="0">
                <a:latin typeface="Arial"/>
                <a:cs typeface="Arial"/>
              </a:rPr>
              <a:t> at </a:t>
            </a:r>
            <a:r>
              <a:rPr lang="da-DK" dirty="0" smtClean="0">
                <a:latin typeface="Arial"/>
                <a:cs typeface="Arial"/>
              </a:rPr>
              <a:t>20</a:t>
            </a:r>
            <a:r>
              <a:rPr lang="da-DK" baseline="30000" dirty="0" smtClean="0">
                <a:latin typeface="Arial"/>
                <a:cs typeface="Arial"/>
              </a:rPr>
              <a:t>o</a:t>
            </a:r>
            <a:r>
              <a:rPr lang="da-DK" dirty="0" smtClean="0">
                <a:latin typeface="Arial"/>
                <a:cs typeface="Arial"/>
              </a:rPr>
              <a:t>C.</a:t>
            </a:r>
            <a:endParaRPr lang="da-DK" dirty="0">
              <a:latin typeface="Arial"/>
              <a:cs typeface="Arial"/>
            </a:endParaRPr>
          </a:p>
          <a:p>
            <a:pPr marL="285750" indent="-285750">
              <a:lnSpc>
                <a:spcPct val="110000"/>
              </a:lnSpc>
              <a:buFont typeface="Wingdings" charset="2"/>
              <a:buChar char="ü"/>
            </a:pPr>
            <a:r>
              <a:rPr lang="da-DK" dirty="0" smtClean="0">
                <a:latin typeface="Arial"/>
                <a:cs typeface="Arial"/>
              </a:rPr>
              <a:t>Saturated</a:t>
            </a:r>
            <a:r>
              <a:rPr lang="en-US" dirty="0" smtClean="0">
                <a:latin typeface="Arial"/>
                <a:cs typeface="Arial"/>
              </a:rPr>
              <a:t> solution</a:t>
            </a:r>
            <a:r>
              <a:rPr lang="en-US" i="1" dirty="0">
                <a:latin typeface="Arial"/>
                <a:cs typeface="Arial"/>
              </a:rPr>
              <a:t> </a:t>
            </a:r>
            <a:r>
              <a:rPr lang="en-US" i="1" dirty="0" smtClean="0">
                <a:latin typeface="Arial"/>
                <a:cs typeface="Arial"/>
              </a:rPr>
              <a:t>–</a:t>
            </a:r>
            <a:r>
              <a:rPr lang="en-US" dirty="0" smtClean="0">
                <a:latin typeface="Arial"/>
                <a:cs typeface="Arial"/>
              </a:rPr>
              <a:t> </a:t>
            </a:r>
            <a:r>
              <a:rPr lang="en-US" i="1" dirty="0">
                <a:latin typeface="Arial"/>
                <a:cs typeface="Arial"/>
              </a:rPr>
              <a:t>a solution that is in equilibrium with respect to a given </a:t>
            </a:r>
            <a:r>
              <a:rPr lang="en-US" i="1" dirty="0" smtClean="0">
                <a:latin typeface="Arial"/>
                <a:cs typeface="Arial"/>
              </a:rPr>
              <a:t>dissolved substance.</a:t>
            </a:r>
          </a:p>
          <a:p>
            <a:pPr marL="285750" indent="-285750">
              <a:lnSpc>
                <a:spcPct val="110000"/>
              </a:lnSpc>
              <a:buFont typeface="Wingdings" charset="2"/>
              <a:buChar char="ü"/>
            </a:pPr>
            <a:r>
              <a:rPr lang="en-US" dirty="0">
                <a:latin typeface="Arial"/>
                <a:cs typeface="Arial"/>
              </a:rPr>
              <a:t>U</a:t>
            </a:r>
            <a:r>
              <a:rPr lang="en-US" dirty="0" smtClean="0">
                <a:latin typeface="Arial"/>
                <a:cs typeface="Arial"/>
              </a:rPr>
              <a:t>nsaturated solution – </a:t>
            </a:r>
            <a:r>
              <a:rPr lang="en-US" i="1" dirty="0">
                <a:latin typeface="Arial"/>
                <a:cs typeface="Arial"/>
              </a:rPr>
              <a:t>a solution not in equilibrium with respect to a given </a:t>
            </a:r>
            <a:r>
              <a:rPr lang="en-US" i="1" dirty="0" smtClean="0">
                <a:latin typeface="Arial"/>
                <a:cs typeface="Arial"/>
              </a:rPr>
              <a:t>dissolved substance </a:t>
            </a:r>
            <a:r>
              <a:rPr lang="en-US" i="1" dirty="0">
                <a:latin typeface="Arial"/>
                <a:cs typeface="Arial"/>
              </a:rPr>
              <a:t>and in which more of the substance can </a:t>
            </a:r>
            <a:r>
              <a:rPr lang="en-US" i="1" dirty="0" smtClean="0">
                <a:latin typeface="Arial"/>
                <a:cs typeface="Arial"/>
              </a:rPr>
              <a:t>dissolve.</a:t>
            </a:r>
          </a:p>
          <a:p>
            <a:pPr marL="285750" indent="-285750">
              <a:lnSpc>
                <a:spcPct val="110000"/>
              </a:lnSpc>
              <a:buFont typeface="Wingdings" charset="2"/>
              <a:buChar char="ü"/>
            </a:pPr>
            <a:r>
              <a:rPr lang="en-US" dirty="0">
                <a:latin typeface="Arial"/>
                <a:cs typeface="Arial"/>
              </a:rPr>
              <a:t>S</a:t>
            </a:r>
            <a:r>
              <a:rPr lang="en-US" dirty="0" smtClean="0">
                <a:latin typeface="Arial"/>
                <a:cs typeface="Arial"/>
              </a:rPr>
              <a:t>upersaturated solution – </a:t>
            </a:r>
            <a:r>
              <a:rPr lang="en-US" i="1" dirty="0">
                <a:latin typeface="Arial"/>
                <a:cs typeface="Arial"/>
              </a:rPr>
              <a:t>a solution that </a:t>
            </a:r>
            <a:r>
              <a:rPr lang="en-US" i="1" dirty="0" smtClean="0">
                <a:latin typeface="Arial"/>
                <a:cs typeface="Arial"/>
              </a:rPr>
              <a:t>contains more </a:t>
            </a:r>
            <a:r>
              <a:rPr lang="en-US" i="1" dirty="0">
                <a:latin typeface="Arial"/>
                <a:cs typeface="Arial"/>
              </a:rPr>
              <a:t>dissolved substance than a saturated solution does.</a:t>
            </a:r>
            <a:endParaRPr lang="en-US" dirty="0">
              <a:latin typeface="Arial"/>
              <a:cs typeface="Arial"/>
            </a:endParaRPr>
          </a:p>
        </p:txBody>
      </p:sp>
    </p:spTree>
    <p:extLst>
      <p:ext uri="{BB962C8B-B14F-4D97-AF65-F5344CB8AC3E}">
        <p14:creationId xmlns:p14="http://schemas.microsoft.com/office/powerpoint/2010/main" xmlns="" val="3918957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88591" y="285180"/>
            <a:ext cx="8087049" cy="1200329"/>
          </a:xfrm>
          <a:prstGeom prst="rect">
            <a:avLst/>
          </a:prstGeom>
        </p:spPr>
        <p:txBody>
          <a:bodyPr wrap="square">
            <a:spAutoFit/>
          </a:bodyPr>
          <a:lstStyle/>
          <a:p>
            <a:pPr algn="ctr"/>
            <a:r>
              <a:rPr lang="en-US" sz="3600" dirty="0" smtClean="0">
                <a:solidFill>
                  <a:srgbClr val="008000"/>
                </a:solidFill>
                <a:latin typeface="Arial"/>
                <a:cs typeface="Arial"/>
              </a:rPr>
              <a:t>Supersaturated Solution: Crystallization</a:t>
            </a:r>
            <a:endParaRPr lang="en-US" sz="3600" dirty="0">
              <a:solidFill>
                <a:srgbClr val="008000"/>
              </a:solidFill>
              <a:latin typeface="Arial"/>
              <a:cs typeface="Arial"/>
            </a:endParaRPr>
          </a:p>
        </p:txBody>
      </p:sp>
      <p:pic>
        <p:nvPicPr>
          <p:cNvPr id="2" name="Picture 1"/>
          <p:cNvPicPr>
            <a:picLocks noChangeAspect="1"/>
          </p:cNvPicPr>
          <p:nvPr/>
        </p:nvPicPr>
        <p:blipFill>
          <a:blip r:embed="rId2"/>
          <a:stretch>
            <a:fillRect/>
          </a:stretch>
        </p:blipFill>
        <p:spPr>
          <a:xfrm>
            <a:off x="353905" y="1674760"/>
            <a:ext cx="8555409" cy="3523534"/>
          </a:xfrm>
          <a:prstGeom prst="rect">
            <a:avLst/>
          </a:prstGeom>
        </p:spPr>
      </p:pic>
      <p:sp>
        <p:nvSpPr>
          <p:cNvPr id="3" name="Rectangle 2"/>
          <p:cNvSpPr/>
          <p:nvPr/>
        </p:nvSpPr>
        <p:spPr>
          <a:xfrm>
            <a:off x="220878" y="5353952"/>
            <a:ext cx="8923122" cy="1306511"/>
          </a:xfrm>
          <a:prstGeom prst="rect">
            <a:avLst/>
          </a:prstGeom>
        </p:spPr>
        <p:txBody>
          <a:bodyPr wrap="square">
            <a:spAutoFit/>
          </a:bodyPr>
          <a:lstStyle/>
          <a:p>
            <a:pPr>
              <a:lnSpc>
                <a:spcPct val="110000"/>
              </a:lnSpc>
            </a:pPr>
            <a:r>
              <a:rPr lang="en-US" b="1" dirty="0">
                <a:latin typeface="Arial"/>
                <a:cs typeface="Arial"/>
              </a:rPr>
              <a:t>Crystallization from a </a:t>
            </a:r>
            <a:r>
              <a:rPr lang="en-US" b="1" dirty="0" smtClean="0">
                <a:latin typeface="Arial"/>
                <a:cs typeface="Arial"/>
              </a:rPr>
              <a:t>supersaturated solution </a:t>
            </a:r>
            <a:r>
              <a:rPr lang="en-US" b="1" dirty="0">
                <a:latin typeface="Arial"/>
                <a:cs typeface="Arial"/>
              </a:rPr>
              <a:t>of sodium acetate</a:t>
            </a:r>
          </a:p>
          <a:p>
            <a:pPr>
              <a:lnSpc>
                <a:spcPct val="110000"/>
              </a:lnSpc>
            </a:pPr>
            <a:r>
              <a:rPr lang="en-US" i="1" dirty="0">
                <a:latin typeface="Arial"/>
                <a:cs typeface="Arial"/>
              </a:rPr>
              <a:t>Left: </a:t>
            </a:r>
            <a:r>
              <a:rPr lang="en-US" dirty="0">
                <a:latin typeface="Arial"/>
                <a:cs typeface="Arial"/>
              </a:rPr>
              <a:t>Crystallization begins to occur </a:t>
            </a:r>
            <a:r>
              <a:rPr lang="en-US" dirty="0" smtClean="0">
                <a:latin typeface="Arial"/>
                <a:cs typeface="Arial"/>
              </a:rPr>
              <a:t>when a </a:t>
            </a:r>
            <a:r>
              <a:rPr lang="en-US" dirty="0">
                <a:latin typeface="Arial"/>
                <a:cs typeface="Arial"/>
              </a:rPr>
              <a:t>small crystal of sodium acetate </a:t>
            </a:r>
            <a:r>
              <a:rPr lang="en-US" dirty="0" smtClean="0">
                <a:latin typeface="Arial"/>
                <a:cs typeface="Arial"/>
              </a:rPr>
              <a:t>is added</a:t>
            </a:r>
            <a:r>
              <a:rPr lang="en-US" dirty="0">
                <a:latin typeface="Arial"/>
                <a:cs typeface="Arial"/>
              </a:rPr>
              <a:t>.</a:t>
            </a:r>
          </a:p>
          <a:p>
            <a:pPr>
              <a:lnSpc>
                <a:spcPct val="110000"/>
              </a:lnSpc>
            </a:pPr>
            <a:r>
              <a:rPr lang="en-US" i="1" dirty="0">
                <a:latin typeface="Arial"/>
                <a:cs typeface="Arial"/>
              </a:rPr>
              <a:t>Center, right: </a:t>
            </a:r>
            <a:r>
              <a:rPr lang="en-US" dirty="0">
                <a:latin typeface="Arial"/>
                <a:cs typeface="Arial"/>
              </a:rPr>
              <a:t>Within seconds, crystal </a:t>
            </a:r>
            <a:r>
              <a:rPr lang="en-US" dirty="0" smtClean="0">
                <a:latin typeface="Arial"/>
                <a:cs typeface="Arial"/>
              </a:rPr>
              <a:t>growth spreads </a:t>
            </a:r>
            <a:r>
              <a:rPr lang="en-US" dirty="0">
                <a:latin typeface="Arial"/>
                <a:cs typeface="Arial"/>
              </a:rPr>
              <a:t>from the original crystal </a:t>
            </a:r>
            <a:r>
              <a:rPr lang="en-US" dirty="0" smtClean="0">
                <a:latin typeface="Arial"/>
                <a:cs typeface="Arial"/>
              </a:rPr>
              <a:t>throughout the </a:t>
            </a:r>
            <a:r>
              <a:rPr lang="en-US" dirty="0">
                <a:latin typeface="Arial"/>
                <a:cs typeface="Arial"/>
              </a:rPr>
              <a:t>solution</a:t>
            </a:r>
          </a:p>
        </p:txBody>
      </p:sp>
    </p:spTree>
    <p:extLst>
      <p:ext uri="{BB962C8B-B14F-4D97-AF65-F5344CB8AC3E}">
        <p14:creationId xmlns:p14="http://schemas.microsoft.com/office/powerpoint/2010/main" xmlns="" val="34891935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88591" y="285180"/>
            <a:ext cx="8087049" cy="1077218"/>
          </a:xfrm>
          <a:prstGeom prst="rect">
            <a:avLst/>
          </a:prstGeom>
        </p:spPr>
        <p:txBody>
          <a:bodyPr wrap="square">
            <a:spAutoFit/>
          </a:bodyPr>
          <a:lstStyle/>
          <a:p>
            <a:pPr algn="ctr"/>
            <a:r>
              <a:rPr lang="en-US" sz="3600" dirty="0">
                <a:solidFill>
                  <a:srgbClr val="008000"/>
                </a:solidFill>
                <a:latin typeface="Arial"/>
                <a:cs typeface="Arial"/>
              </a:rPr>
              <a:t>Factors in Explaining </a:t>
            </a:r>
            <a:r>
              <a:rPr lang="en-US" sz="3600" dirty="0" smtClean="0">
                <a:solidFill>
                  <a:srgbClr val="008000"/>
                </a:solidFill>
                <a:latin typeface="Arial"/>
                <a:cs typeface="Arial"/>
              </a:rPr>
              <a:t>Solubility</a:t>
            </a:r>
          </a:p>
          <a:p>
            <a:pPr algn="ctr"/>
            <a:r>
              <a:rPr lang="en-US" sz="2800" dirty="0" smtClean="0">
                <a:solidFill>
                  <a:schemeClr val="accent5">
                    <a:lumMod val="50000"/>
                  </a:schemeClr>
                </a:solidFill>
                <a:latin typeface="Arial"/>
                <a:cs typeface="Arial"/>
              </a:rPr>
              <a:t>“</a:t>
            </a:r>
            <a:r>
              <a:rPr lang="en-US" sz="2800" dirty="0">
                <a:solidFill>
                  <a:schemeClr val="accent5">
                    <a:lumMod val="50000"/>
                  </a:schemeClr>
                </a:solidFill>
                <a:latin typeface="Arial"/>
                <a:cs typeface="Arial"/>
              </a:rPr>
              <a:t>like dissolves </a:t>
            </a:r>
            <a:r>
              <a:rPr lang="en-US" sz="2800" dirty="0" smtClean="0">
                <a:solidFill>
                  <a:schemeClr val="accent5">
                    <a:lumMod val="50000"/>
                  </a:schemeClr>
                </a:solidFill>
                <a:latin typeface="Arial"/>
                <a:cs typeface="Arial"/>
              </a:rPr>
              <a:t>like”</a:t>
            </a:r>
            <a:endParaRPr lang="en-US" sz="2800" dirty="0">
              <a:solidFill>
                <a:schemeClr val="accent5">
                  <a:lumMod val="50000"/>
                </a:schemeClr>
              </a:solidFill>
              <a:latin typeface="Arial"/>
              <a:cs typeface="Arial"/>
            </a:endParaRPr>
          </a:p>
        </p:txBody>
      </p:sp>
      <p:sp>
        <p:nvSpPr>
          <p:cNvPr id="5" name="Rectangle 4"/>
          <p:cNvSpPr/>
          <p:nvPr/>
        </p:nvSpPr>
        <p:spPr>
          <a:xfrm>
            <a:off x="897316" y="1474530"/>
            <a:ext cx="6460680" cy="3624582"/>
          </a:xfrm>
          <a:prstGeom prst="rect">
            <a:avLst/>
          </a:prstGeom>
        </p:spPr>
        <p:txBody>
          <a:bodyPr wrap="square">
            <a:spAutoFit/>
          </a:bodyPr>
          <a:lstStyle/>
          <a:p>
            <a:pPr>
              <a:lnSpc>
                <a:spcPct val="110000"/>
              </a:lnSpc>
            </a:pPr>
            <a:r>
              <a:rPr lang="en-US" sz="2200" dirty="0">
                <a:latin typeface="Arial"/>
                <a:cs typeface="Arial"/>
              </a:rPr>
              <a:t>Two </a:t>
            </a:r>
            <a:r>
              <a:rPr lang="en-US" sz="2200" dirty="0" smtClean="0">
                <a:latin typeface="Arial"/>
                <a:cs typeface="Arial"/>
              </a:rPr>
              <a:t>factors involved </a:t>
            </a:r>
            <a:r>
              <a:rPr lang="en-US" sz="2200" dirty="0">
                <a:latin typeface="Arial"/>
                <a:cs typeface="Arial"/>
              </a:rPr>
              <a:t>in </a:t>
            </a:r>
            <a:r>
              <a:rPr lang="en-US" sz="2200" dirty="0" smtClean="0">
                <a:latin typeface="Arial"/>
                <a:cs typeface="Arial"/>
              </a:rPr>
              <a:t>solubility:</a:t>
            </a:r>
            <a:endParaRPr lang="en-US" sz="2200" dirty="0">
              <a:latin typeface="Arial"/>
              <a:cs typeface="Arial"/>
            </a:endParaRPr>
          </a:p>
          <a:p>
            <a:pPr marL="285750" indent="-285750">
              <a:lnSpc>
                <a:spcPct val="110000"/>
              </a:lnSpc>
              <a:buFontTx/>
              <a:buChar char="-"/>
            </a:pPr>
            <a:r>
              <a:rPr lang="en-US" sz="2200" dirty="0" smtClean="0">
                <a:latin typeface="Arial"/>
                <a:cs typeface="Arial"/>
              </a:rPr>
              <a:t>Natural </a:t>
            </a:r>
            <a:r>
              <a:rPr lang="en-US" sz="2200" dirty="0">
                <a:latin typeface="Arial"/>
                <a:cs typeface="Arial"/>
              </a:rPr>
              <a:t>tendency toward disorder</a:t>
            </a:r>
            <a:r>
              <a:rPr lang="en-US" sz="2200" dirty="0" smtClean="0">
                <a:latin typeface="Arial"/>
                <a:cs typeface="Arial"/>
              </a:rPr>
              <a:t>.</a:t>
            </a:r>
          </a:p>
          <a:p>
            <a:pPr marL="285750" indent="-285750">
              <a:lnSpc>
                <a:spcPct val="110000"/>
              </a:lnSpc>
              <a:buFontTx/>
              <a:buChar char="-"/>
            </a:pPr>
            <a:endParaRPr lang="en-US" sz="2200" dirty="0">
              <a:latin typeface="Arial"/>
              <a:cs typeface="Arial"/>
            </a:endParaRPr>
          </a:p>
          <a:p>
            <a:pPr marL="285750" indent="-285750">
              <a:lnSpc>
                <a:spcPct val="110000"/>
              </a:lnSpc>
              <a:buFontTx/>
              <a:buChar char="-"/>
            </a:pPr>
            <a:endParaRPr lang="en-US" sz="2200" dirty="0" smtClean="0">
              <a:latin typeface="Arial"/>
              <a:cs typeface="Arial"/>
            </a:endParaRPr>
          </a:p>
          <a:p>
            <a:pPr marL="285750" indent="-285750">
              <a:lnSpc>
                <a:spcPct val="110000"/>
              </a:lnSpc>
              <a:buFontTx/>
              <a:buChar char="-"/>
            </a:pPr>
            <a:endParaRPr lang="en-US" sz="2200" dirty="0">
              <a:latin typeface="Arial"/>
              <a:cs typeface="Arial"/>
            </a:endParaRPr>
          </a:p>
          <a:p>
            <a:pPr>
              <a:lnSpc>
                <a:spcPct val="110000"/>
              </a:lnSpc>
            </a:pPr>
            <a:endParaRPr lang="en-US" sz="2200" dirty="0" smtClean="0">
              <a:latin typeface="Arial"/>
              <a:cs typeface="Arial"/>
            </a:endParaRPr>
          </a:p>
          <a:p>
            <a:pPr>
              <a:lnSpc>
                <a:spcPct val="110000"/>
              </a:lnSpc>
            </a:pPr>
            <a:endParaRPr lang="en-US" sz="1100" dirty="0" smtClean="0">
              <a:latin typeface="Arial"/>
              <a:cs typeface="Arial"/>
            </a:endParaRPr>
          </a:p>
          <a:p>
            <a:pPr marL="285750" indent="-285750">
              <a:lnSpc>
                <a:spcPct val="110000"/>
              </a:lnSpc>
              <a:buFontTx/>
              <a:buChar char="-"/>
            </a:pPr>
            <a:r>
              <a:rPr lang="en-US" sz="2200" dirty="0">
                <a:latin typeface="Arial"/>
                <a:cs typeface="Arial"/>
              </a:rPr>
              <a:t>R</a:t>
            </a:r>
            <a:r>
              <a:rPr lang="en-US" sz="2200" dirty="0" smtClean="0">
                <a:latin typeface="Arial"/>
                <a:cs typeface="Arial"/>
              </a:rPr>
              <a:t>elative </a:t>
            </a:r>
            <a:r>
              <a:rPr lang="en-US" sz="2200" dirty="0">
                <a:latin typeface="Arial"/>
                <a:cs typeface="Arial"/>
              </a:rPr>
              <a:t>forces of attraction between </a:t>
            </a:r>
            <a:r>
              <a:rPr lang="en-US" sz="2200" dirty="0" smtClean="0">
                <a:latin typeface="Arial"/>
                <a:cs typeface="Arial"/>
              </a:rPr>
              <a:t>species</a:t>
            </a:r>
          </a:p>
          <a:p>
            <a:pPr>
              <a:lnSpc>
                <a:spcPct val="110000"/>
              </a:lnSpc>
            </a:pPr>
            <a:r>
              <a:rPr lang="en-US" sz="2200" dirty="0" smtClean="0">
                <a:latin typeface="Arial"/>
                <a:cs typeface="Arial"/>
              </a:rPr>
              <a:t>(Hydrogen bonding between water</a:t>
            </a:r>
          </a:p>
          <a:p>
            <a:pPr>
              <a:lnSpc>
                <a:spcPct val="110000"/>
              </a:lnSpc>
            </a:pPr>
            <a:r>
              <a:rPr lang="en-US" sz="2200" dirty="0" smtClean="0">
                <a:latin typeface="Arial"/>
                <a:cs typeface="Arial"/>
              </a:rPr>
              <a:t>and ethanol molecules)</a:t>
            </a:r>
            <a:endParaRPr lang="en-US" sz="2200" dirty="0">
              <a:latin typeface="Arial"/>
              <a:cs typeface="Arial"/>
            </a:endParaRPr>
          </a:p>
        </p:txBody>
      </p:sp>
      <p:pic>
        <p:nvPicPr>
          <p:cNvPr id="6" name="Picture 5"/>
          <p:cNvPicPr>
            <a:picLocks noChangeAspect="1"/>
          </p:cNvPicPr>
          <p:nvPr/>
        </p:nvPicPr>
        <p:blipFill>
          <a:blip r:embed="rId2"/>
          <a:stretch>
            <a:fillRect/>
          </a:stretch>
        </p:blipFill>
        <p:spPr>
          <a:xfrm>
            <a:off x="1684197" y="2397542"/>
            <a:ext cx="5860651" cy="1489719"/>
          </a:xfrm>
          <a:prstGeom prst="rect">
            <a:avLst/>
          </a:prstGeom>
        </p:spPr>
      </p:pic>
      <p:pic>
        <p:nvPicPr>
          <p:cNvPr id="8" name="Picture 7"/>
          <p:cNvPicPr>
            <a:picLocks noChangeAspect="1"/>
          </p:cNvPicPr>
          <p:nvPr/>
        </p:nvPicPr>
        <p:blipFill>
          <a:blip r:embed="rId3"/>
          <a:stretch>
            <a:fillRect/>
          </a:stretch>
        </p:blipFill>
        <p:spPr>
          <a:xfrm>
            <a:off x="5339220" y="4321197"/>
            <a:ext cx="3647504" cy="2501948"/>
          </a:xfrm>
          <a:prstGeom prst="rect">
            <a:avLst/>
          </a:prstGeom>
        </p:spPr>
      </p:pic>
    </p:spTree>
    <p:extLst>
      <p:ext uri="{BB962C8B-B14F-4D97-AF65-F5344CB8AC3E}">
        <p14:creationId xmlns:p14="http://schemas.microsoft.com/office/powerpoint/2010/main" xmlns="" val="946174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59069"/>
            <a:ext cx="9144000" cy="4755931"/>
          </a:xfrm>
          <a:prstGeom prst="rect">
            <a:avLst/>
          </a:prstGeom>
        </p:spPr>
      </p:pic>
      <p:pic>
        <p:nvPicPr>
          <p:cNvPr id="5" name="Picture 4"/>
          <p:cNvPicPr>
            <a:picLocks noChangeAspect="1"/>
          </p:cNvPicPr>
          <p:nvPr/>
        </p:nvPicPr>
        <p:blipFill>
          <a:blip r:embed="rId3"/>
          <a:stretch>
            <a:fillRect/>
          </a:stretch>
        </p:blipFill>
        <p:spPr>
          <a:xfrm>
            <a:off x="0" y="5486400"/>
            <a:ext cx="3771900" cy="1280160"/>
          </a:xfrm>
          <a:prstGeom prst="rect">
            <a:avLst/>
          </a:prstGeom>
        </p:spPr>
      </p:pic>
      <p:sp>
        <p:nvSpPr>
          <p:cNvPr id="6" name="Rectangle 5"/>
          <p:cNvSpPr/>
          <p:nvPr/>
        </p:nvSpPr>
        <p:spPr>
          <a:xfrm>
            <a:off x="483170" y="94922"/>
            <a:ext cx="8269116" cy="646331"/>
          </a:xfrm>
          <a:prstGeom prst="rect">
            <a:avLst/>
          </a:prstGeom>
        </p:spPr>
        <p:txBody>
          <a:bodyPr wrap="square">
            <a:spAutoFit/>
          </a:bodyPr>
          <a:lstStyle/>
          <a:p>
            <a:pPr algn="ctr"/>
            <a:r>
              <a:rPr lang="en-US" sz="3600" dirty="0">
                <a:solidFill>
                  <a:srgbClr val="008000"/>
                </a:solidFill>
              </a:rPr>
              <a:t>A Molecular View of the Solution Process</a:t>
            </a:r>
            <a:endParaRPr lang="en-US" sz="3600" dirty="0">
              <a:solidFill>
                <a:srgbClr val="008000"/>
              </a:solidFill>
              <a:latin typeface="Arial"/>
              <a:cs typeface="Arial"/>
            </a:endParaRPr>
          </a:p>
        </p:txBody>
      </p:sp>
      <p:sp>
        <p:nvSpPr>
          <p:cNvPr id="7" name="TextBox 6"/>
          <p:cNvSpPr txBox="1"/>
          <p:nvPr/>
        </p:nvSpPr>
        <p:spPr>
          <a:xfrm>
            <a:off x="5499100" y="2856605"/>
            <a:ext cx="3329386" cy="3816430"/>
          </a:xfrm>
          <a:prstGeom prst="rect">
            <a:avLst/>
          </a:prstGeom>
          <a:noFill/>
        </p:spPr>
        <p:txBody>
          <a:bodyPr wrap="square" rtlCol="0">
            <a:spAutoFit/>
          </a:bodyPr>
          <a:lstStyle/>
          <a:p>
            <a:r>
              <a:rPr lang="en-US" dirty="0">
                <a:latin typeface="Arial"/>
                <a:cs typeface="Arial"/>
              </a:rPr>
              <a:t>If the solute-solvent attraction is stronger than the solvent-solvent attraction </a:t>
            </a:r>
            <a:r>
              <a:rPr lang="en-US" dirty="0" smtClean="0">
                <a:latin typeface="Arial"/>
                <a:cs typeface="Arial"/>
              </a:rPr>
              <a:t>and solute</a:t>
            </a:r>
            <a:r>
              <a:rPr lang="en-US" dirty="0">
                <a:latin typeface="Arial"/>
                <a:cs typeface="Arial"/>
              </a:rPr>
              <a:t>-solute attraction, the solution process is favorable; that is, it is exothermic</a:t>
            </a:r>
          </a:p>
          <a:p>
            <a:r>
              <a:rPr lang="en-US" dirty="0" smtClean="0">
                <a:latin typeface="Arial"/>
                <a:cs typeface="Arial"/>
              </a:rPr>
              <a:t>(</a:t>
            </a:r>
            <a:r>
              <a:rPr lang="en-US" dirty="0" err="1" smtClean="0">
                <a:latin typeface="Arial"/>
                <a:cs typeface="Arial"/>
              </a:rPr>
              <a:t>Δ</a:t>
            </a:r>
            <a:r>
              <a:rPr lang="en-US" i="1" dirty="0" err="1">
                <a:latin typeface="Arial"/>
                <a:cs typeface="Arial"/>
              </a:rPr>
              <a:t>H</a:t>
            </a:r>
            <a:r>
              <a:rPr lang="en-US" baseline="-25000" dirty="0" err="1" smtClean="0">
                <a:latin typeface="Arial"/>
                <a:cs typeface="Arial"/>
              </a:rPr>
              <a:t>soln</a:t>
            </a:r>
            <a:r>
              <a:rPr lang="en-US" dirty="0" smtClean="0">
                <a:latin typeface="Arial"/>
                <a:cs typeface="Arial"/>
              </a:rPr>
              <a:t> </a:t>
            </a:r>
            <a:r>
              <a:rPr lang="en-US" dirty="0">
                <a:latin typeface="Arial"/>
                <a:cs typeface="Arial"/>
              </a:rPr>
              <a:t>&lt;</a:t>
            </a:r>
            <a:r>
              <a:rPr lang="en-US" dirty="0" smtClean="0">
                <a:latin typeface="Arial"/>
                <a:cs typeface="Arial"/>
              </a:rPr>
              <a:t> </a:t>
            </a:r>
            <a:r>
              <a:rPr lang="en-US" dirty="0">
                <a:latin typeface="Arial"/>
                <a:cs typeface="Arial"/>
              </a:rPr>
              <a:t>0). </a:t>
            </a:r>
            <a:endParaRPr lang="en-US" dirty="0" smtClean="0">
              <a:latin typeface="Arial"/>
              <a:cs typeface="Arial"/>
            </a:endParaRPr>
          </a:p>
          <a:p>
            <a:endParaRPr lang="en-US" sz="800" dirty="0" smtClean="0">
              <a:latin typeface="Arial"/>
              <a:cs typeface="Arial"/>
            </a:endParaRPr>
          </a:p>
          <a:p>
            <a:r>
              <a:rPr lang="en-US" dirty="0" smtClean="0">
                <a:latin typeface="Arial"/>
                <a:cs typeface="Arial"/>
              </a:rPr>
              <a:t>If </a:t>
            </a:r>
            <a:r>
              <a:rPr lang="en-US" dirty="0">
                <a:latin typeface="Arial"/>
                <a:cs typeface="Arial"/>
              </a:rPr>
              <a:t>the solute-solvent interaction is weaker than the solvent-solvent </a:t>
            </a:r>
            <a:r>
              <a:rPr lang="en-US" dirty="0" smtClean="0">
                <a:latin typeface="Arial"/>
                <a:cs typeface="Arial"/>
              </a:rPr>
              <a:t>and solute</a:t>
            </a:r>
            <a:r>
              <a:rPr lang="en-US" dirty="0">
                <a:latin typeface="Arial"/>
                <a:cs typeface="Arial"/>
              </a:rPr>
              <a:t>-solute interactions, the solution process is endothermic </a:t>
            </a:r>
            <a:r>
              <a:rPr lang="en-US" dirty="0" smtClean="0">
                <a:latin typeface="Arial"/>
                <a:cs typeface="Arial"/>
              </a:rPr>
              <a:t>(</a:t>
            </a:r>
            <a:r>
              <a:rPr lang="en-US" dirty="0" err="1" smtClean="0">
                <a:latin typeface="Arial"/>
                <a:cs typeface="Arial"/>
              </a:rPr>
              <a:t>Δ</a:t>
            </a:r>
            <a:r>
              <a:rPr lang="en-US" i="1" dirty="0" err="1">
                <a:latin typeface="Arial"/>
                <a:cs typeface="Arial"/>
              </a:rPr>
              <a:t>H</a:t>
            </a:r>
            <a:r>
              <a:rPr lang="en-US" baseline="-25000" dirty="0" err="1" smtClean="0">
                <a:latin typeface="Arial"/>
                <a:cs typeface="Arial"/>
              </a:rPr>
              <a:t>soln</a:t>
            </a:r>
            <a:r>
              <a:rPr lang="en-US" dirty="0" smtClean="0">
                <a:latin typeface="Arial"/>
                <a:cs typeface="Arial"/>
              </a:rPr>
              <a:t> </a:t>
            </a:r>
            <a:r>
              <a:rPr lang="en-US" dirty="0">
                <a:latin typeface="Arial"/>
                <a:cs typeface="Arial"/>
              </a:rPr>
              <a:t>&gt;</a:t>
            </a:r>
            <a:r>
              <a:rPr lang="en-US" dirty="0" smtClean="0">
                <a:latin typeface="Arial"/>
                <a:cs typeface="Arial"/>
              </a:rPr>
              <a:t> </a:t>
            </a:r>
            <a:r>
              <a:rPr lang="en-US" dirty="0">
                <a:latin typeface="Arial"/>
                <a:cs typeface="Arial"/>
              </a:rPr>
              <a:t>0).</a:t>
            </a:r>
          </a:p>
        </p:txBody>
      </p:sp>
      <p:pic>
        <p:nvPicPr>
          <p:cNvPr id="8" name="Picture 7"/>
          <p:cNvPicPr>
            <a:picLocks noChangeAspect="1"/>
          </p:cNvPicPr>
          <p:nvPr/>
        </p:nvPicPr>
        <p:blipFill>
          <a:blip r:embed="rId4"/>
          <a:stretch>
            <a:fillRect/>
          </a:stretch>
        </p:blipFill>
        <p:spPr>
          <a:xfrm>
            <a:off x="139700" y="5009016"/>
            <a:ext cx="3314700" cy="401184"/>
          </a:xfrm>
          <a:prstGeom prst="rect">
            <a:avLst/>
          </a:prstGeom>
        </p:spPr>
      </p:pic>
    </p:spTree>
    <p:extLst>
      <p:ext uri="{BB962C8B-B14F-4D97-AF65-F5344CB8AC3E}">
        <p14:creationId xmlns:p14="http://schemas.microsoft.com/office/powerpoint/2010/main" xmlns="" val="11862677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6017</TotalTime>
  <Words>3015</Words>
  <Application>Microsoft Office PowerPoint</Application>
  <PresentationFormat>On-screen Show (4:3)</PresentationFormat>
  <Paragraphs>262</Paragraphs>
  <Slides>53</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5" baseType="lpstr">
      <vt:lpstr>Office Theme</vt:lpstr>
      <vt:lpstr>Equation</vt:lpstr>
      <vt:lpstr>Solution and Colligative Properties</vt:lpstr>
      <vt:lpstr>Solution and Colligative Properties </vt:lpstr>
      <vt:lpstr>Slide 3</vt:lpstr>
      <vt:lpstr>Slide 4</vt:lpstr>
      <vt:lpstr>Slide 5</vt:lpstr>
      <vt:lpstr>Slide 6</vt:lpstr>
      <vt:lpstr>Slide 7</vt:lpstr>
      <vt:lpstr>Slide 8</vt:lpstr>
      <vt:lpstr>Slide 9</vt:lpstr>
      <vt:lpstr>Slide 10</vt:lpstr>
      <vt:lpstr>Slide 11</vt:lpstr>
      <vt:lpstr>Effects of Temperature on Solubility</vt:lpstr>
      <vt:lpstr>Gas Solubility and Temperature</vt:lpstr>
      <vt:lpstr>Effects of Pressure on Solubility</vt:lpstr>
      <vt:lpstr>Henry’s Law: Relating Pressure to the Solubility of a Gas in a Liquid</vt:lpstr>
      <vt:lpstr>Henry’s Law</vt:lpstr>
      <vt:lpstr>Slide 17</vt:lpstr>
      <vt:lpstr>Ways of Expressing Concentration</vt:lpstr>
      <vt:lpstr>Slide 19</vt:lpstr>
      <vt:lpstr>Slide 20</vt:lpstr>
      <vt:lpstr>Slide 21</vt:lpstr>
      <vt:lpstr>Vapor Pressure of a Solution</vt:lpstr>
      <vt:lpstr>Raoult’s Law: Ideal &amp; Nonideal Solution</vt:lpstr>
      <vt:lpstr>Slide 24</vt:lpstr>
      <vt:lpstr>Raoult’s Law: Ideal &amp; Nonideal Solution</vt:lpstr>
      <vt:lpstr>Ideal Solution</vt:lpstr>
      <vt:lpstr>Slide 27</vt:lpstr>
      <vt:lpstr>Ideal Solution</vt:lpstr>
      <vt:lpstr>Boiling-Point Elevation</vt:lpstr>
      <vt:lpstr>Ideal Solution</vt:lpstr>
      <vt:lpstr>Slide 31</vt:lpstr>
      <vt:lpstr>Slide 32</vt:lpstr>
      <vt:lpstr>Slide 33</vt:lpstr>
      <vt:lpstr>Slide 34</vt:lpstr>
      <vt:lpstr>Slide 35</vt:lpstr>
      <vt:lpstr>Slide 36</vt:lpstr>
      <vt:lpstr>Osmosis</vt:lpstr>
      <vt:lpstr>Osmosis</vt:lpstr>
      <vt:lpstr>Slide 39</vt:lpstr>
      <vt:lpstr>Colligative Properties of Ionic Solutions</vt:lpstr>
      <vt:lpstr>Colligative Properties of Ionic Solutions</vt:lpstr>
      <vt:lpstr>Slide 42</vt:lpstr>
      <vt:lpstr>Colloids</vt:lpstr>
      <vt:lpstr>Slide 44</vt:lpstr>
      <vt:lpstr>Colloids: Tyndall Effect</vt:lpstr>
      <vt:lpstr>Colloids: Tyndall Effect</vt:lpstr>
      <vt:lpstr>Types of Colloids</vt:lpstr>
      <vt:lpstr>Hydrophilic and Hydrophobic Colloids</vt:lpstr>
      <vt:lpstr>Hydrophilic and Hydrophobic Colloids</vt:lpstr>
      <vt:lpstr>Coagulation </vt:lpstr>
      <vt:lpstr>Association Colloids </vt:lpstr>
      <vt:lpstr>Stearate Micelle</vt:lpstr>
      <vt:lpstr>The cleansing action of soap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Rule &amp; Phase Diagram</dc:title>
  <dc:creator>Shafiul Azam</dc:creator>
  <cp:lastModifiedBy>Shakhawat Firoz</cp:lastModifiedBy>
  <cp:revision>63</cp:revision>
  <dcterms:created xsi:type="dcterms:W3CDTF">2014-10-24T05:56:10Z</dcterms:created>
  <dcterms:modified xsi:type="dcterms:W3CDTF">2017-07-02T18:38:07Z</dcterms:modified>
</cp:coreProperties>
</file>